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6b0e2d1f2314f1f" /><Relationship Type="http://schemas.openxmlformats.org/officeDocument/2006/relationships/extended-properties" Target="/docProps/app.xml" Id="Rc0aaa2a8d9f543cc" /><Relationship Type="http://schemas.openxmlformats.org/officeDocument/2006/relationships/officeDocument" Target="/ppt/presentation.xml" Id="Redfed15ae789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38a8e6cde4356"/>
  </p:sldMasterIdLst>
  <p:notesMasterIdLst>
    <p:notesMasterId xmlns:r="http://schemas.openxmlformats.org/officeDocument/2006/relationships" r:id="R61a5cc8f5851442f"/>
  </p:notesMasterIdLst>
  <p:sldIdLst>
    <p:sldId xmlns:r="http://schemas.openxmlformats.org/officeDocument/2006/relationships" id="256" r:id="Rb4314e402aa94e9c"/>
    <p:sldId xmlns:r="http://schemas.openxmlformats.org/officeDocument/2006/relationships" id="257" r:id="R20997be81eb140d3"/>
    <p:sldId xmlns:r="http://schemas.openxmlformats.org/officeDocument/2006/relationships" id="258" r:id="R561baf64b0f642d6"/>
    <p:sldId xmlns:r="http://schemas.openxmlformats.org/officeDocument/2006/relationships" id="259" r:id="R7f1887f143c44566"/>
    <p:sldId xmlns:r="http://schemas.openxmlformats.org/officeDocument/2006/relationships" id="260" r:id="R43273dffde43405b"/>
    <p:sldId xmlns:r="http://schemas.openxmlformats.org/officeDocument/2006/relationships" id="261" r:id="R239f3952c99c49b2"/>
    <p:sldId xmlns:r="http://schemas.openxmlformats.org/officeDocument/2006/relationships" id="262" r:id="R05164382e4dc44df"/>
    <p:sldId xmlns:r="http://schemas.openxmlformats.org/officeDocument/2006/relationships" id="263" r:id="R8bc5180faecd4f16"/>
    <p:sldId xmlns:r="http://schemas.openxmlformats.org/officeDocument/2006/relationships" id="264" r:id="R7794502602db4661"/>
    <p:sldId xmlns:r="http://schemas.openxmlformats.org/officeDocument/2006/relationships" id="265" r:id="Ra676f35c41814e05"/>
    <p:sldId xmlns:r="http://schemas.openxmlformats.org/officeDocument/2006/relationships" id="266" r:id="Raaaf7a47e0644a63"/>
    <p:sldId xmlns:r="http://schemas.openxmlformats.org/officeDocument/2006/relationships" id="267" r:id="R15cb9b0a7af64d1c"/>
    <p:sldId xmlns:r="http://schemas.openxmlformats.org/officeDocument/2006/relationships" id="268" r:id="R673a39e7746c494c"/>
    <p:sldId xmlns:r="http://schemas.openxmlformats.org/officeDocument/2006/relationships" id="269" r:id="R17779747d0cf496b"/>
    <p:sldId xmlns:r="http://schemas.openxmlformats.org/officeDocument/2006/relationships" id="270" r:id="R578a0000a5434744"/>
    <p:sldId xmlns:r="http://schemas.openxmlformats.org/officeDocument/2006/relationships" id="271" r:id="R8a408eca394e4630"/>
    <p:sldId xmlns:r="http://schemas.openxmlformats.org/officeDocument/2006/relationships" id="272" r:id="Rbe5cd80a3bf64008"/>
    <p:sldId xmlns:r="http://schemas.openxmlformats.org/officeDocument/2006/relationships" id="273" r:id="Ra54b96e5212f4891"/>
    <p:sldId xmlns:r="http://schemas.openxmlformats.org/officeDocument/2006/relationships" id="274" r:id="Rfe79a275c2c74f70"/>
    <p:sldId xmlns:r="http://schemas.openxmlformats.org/officeDocument/2006/relationships" id="275" r:id="R41e33bdef7ff433f"/>
    <p:sldId xmlns:r="http://schemas.openxmlformats.org/officeDocument/2006/relationships" id="276" r:id="R2abf3e8a0af442b1"/>
    <p:sldId xmlns:r="http://schemas.openxmlformats.org/officeDocument/2006/relationships" id="277" r:id="Re7099cb5c58a4af1"/>
    <p:sldId xmlns:r="http://schemas.openxmlformats.org/officeDocument/2006/relationships" id="278" r:id="R8c65e821e9fd4f40"/>
    <p:sldId xmlns:r="http://schemas.openxmlformats.org/officeDocument/2006/relationships" id="279" r:id="Ra2f8861b0fb84092"/>
    <p:sldId xmlns:r="http://schemas.openxmlformats.org/officeDocument/2006/relationships" id="280" r:id="R67707dc1cd454fec"/>
    <p:sldId xmlns:r="http://schemas.openxmlformats.org/officeDocument/2006/relationships" id="281" r:id="R266798fadcd64257"/>
    <p:sldId xmlns:r="http://schemas.openxmlformats.org/officeDocument/2006/relationships" id="282" r:id="Ra80a334cdefe4fb5"/>
    <p:sldId xmlns:r="http://schemas.openxmlformats.org/officeDocument/2006/relationships" id="283" r:id="R55e401990b574a93"/>
    <p:sldId xmlns:r="http://schemas.openxmlformats.org/officeDocument/2006/relationships" id="284" r:id="R3805e82437e344ff"/>
    <p:sldId xmlns:r="http://schemas.openxmlformats.org/officeDocument/2006/relationships" id="285" r:id="R8b033494445a4d11"/>
    <p:sldId xmlns:r="http://schemas.openxmlformats.org/officeDocument/2006/relationships" id="286" r:id="R6462f57e03644205"/>
    <p:sldId xmlns:r="http://schemas.openxmlformats.org/officeDocument/2006/relationships" id="287" r:id="Ra64a7f1fc3f64409"/>
    <p:sldId xmlns:r="http://schemas.openxmlformats.org/officeDocument/2006/relationships" id="288" r:id="Rd4873c7cff22488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howGuides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924cb86ed34dc7" /><Relationship Type="http://schemas.openxmlformats.org/officeDocument/2006/relationships/slideMaster" Target="/ppt/slideMasters/slideMaster1.xml" Id="R4f138a8e6cde4356" /><Relationship Type="http://schemas.openxmlformats.org/officeDocument/2006/relationships/notesMaster" Target="/ppt/notesMasters/notesMaster1.xml" Id="R61a5cc8f5851442f" /><Relationship Type="http://schemas.openxmlformats.org/officeDocument/2006/relationships/presProps" Target="/ppt/presProps.xml" Id="R681adc140d614075" /><Relationship Type="http://schemas.openxmlformats.org/officeDocument/2006/relationships/viewProps" Target="/ppt/viewProps.xml" Id="Rbefb7b0bb7614c77" /><Relationship Type="http://schemas.openxmlformats.org/officeDocument/2006/relationships/tableStyles" Target="/ppt/tableStyles.xml" Id="R8d9b57c3cedd455d" /><Relationship Type="http://schemas.openxmlformats.org/officeDocument/2006/relationships/slide" Target="/ppt/slides/slide1.xml" Id="Rb4314e402aa94e9c" /><Relationship Type="http://schemas.openxmlformats.org/officeDocument/2006/relationships/slide" Target="/ppt/slides/slide2.xml" Id="R20997be81eb140d3" /><Relationship Type="http://schemas.openxmlformats.org/officeDocument/2006/relationships/slide" Target="/ppt/slides/slide3.xml" Id="R561baf64b0f642d6" /><Relationship Type="http://schemas.openxmlformats.org/officeDocument/2006/relationships/slide" Target="/ppt/slides/slide4.xml" Id="R7f1887f143c44566" /><Relationship Type="http://schemas.openxmlformats.org/officeDocument/2006/relationships/slide" Target="/ppt/slides/slide5.xml" Id="R43273dffde43405b" /><Relationship Type="http://schemas.openxmlformats.org/officeDocument/2006/relationships/slide" Target="/ppt/slides/slide6.xml" Id="R239f3952c99c49b2" /><Relationship Type="http://schemas.openxmlformats.org/officeDocument/2006/relationships/slide" Target="/ppt/slides/slide7.xml" Id="R05164382e4dc44df" /><Relationship Type="http://schemas.openxmlformats.org/officeDocument/2006/relationships/slide" Target="/ppt/slides/slide8.xml" Id="R8bc5180faecd4f16" /><Relationship Type="http://schemas.openxmlformats.org/officeDocument/2006/relationships/slide" Target="/ppt/slides/slide9.xml" Id="R7794502602db4661" /><Relationship Type="http://schemas.openxmlformats.org/officeDocument/2006/relationships/slide" Target="/ppt/slides/slide10.xml" Id="Ra676f35c41814e05" /><Relationship Type="http://schemas.openxmlformats.org/officeDocument/2006/relationships/slide" Target="/ppt/slides/slide11.xml" Id="Raaaf7a47e0644a63" /><Relationship Type="http://schemas.openxmlformats.org/officeDocument/2006/relationships/slide" Target="/ppt/slides/slide12.xml" Id="R15cb9b0a7af64d1c" /><Relationship Type="http://schemas.openxmlformats.org/officeDocument/2006/relationships/slide" Target="/ppt/slides/slide13.xml" Id="R673a39e7746c494c" /><Relationship Type="http://schemas.openxmlformats.org/officeDocument/2006/relationships/slide" Target="/ppt/slides/slide14.xml" Id="R17779747d0cf496b" /><Relationship Type="http://schemas.openxmlformats.org/officeDocument/2006/relationships/slide" Target="/ppt/slides/slide15.xml" Id="R578a0000a5434744" /><Relationship Type="http://schemas.openxmlformats.org/officeDocument/2006/relationships/slide" Target="/ppt/slides/slide16.xml" Id="R8a408eca394e4630" /><Relationship Type="http://schemas.openxmlformats.org/officeDocument/2006/relationships/slide" Target="/ppt/slides/slide17.xml" Id="Rbe5cd80a3bf64008" /><Relationship Type="http://schemas.openxmlformats.org/officeDocument/2006/relationships/slide" Target="/ppt/slides/slide18.xml" Id="Ra54b96e5212f4891" /><Relationship Type="http://schemas.openxmlformats.org/officeDocument/2006/relationships/slide" Target="/ppt/slides/slide19.xml" Id="Rfe79a275c2c74f70" /><Relationship Type="http://schemas.openxmlformats.org/officeDocument/2006/relationships/slide" Target="/ppt/slides/slide20.xml" Id="R41e33bdef7ff433f" /><Relationship Type="http://schemas.openxmlformats.org/officeDocument/2006/relationships/slide" Target="/ppt/slides/slide21.xml" Id="R2abf3e8a0af442b1" /><Relationship Type="http://schemas.openxmlformats.org/officeDocument/2006/relationships/slide" Target="/ppt/slides/slide22.xml" Id="Re7099cb5c58a4af1" /><Relationship Type="http://schemas.openxmlformats.org/officeDocument/2006/relationships/slide" Target="/ppt/slides/slide23.xml" Id="R8c65e821e9fd4f40" /><Relationship Type="http://schemas.openxmlformats.org/officeDocument/2006/relationships/slide" Target="/ppt/slides/slide24.xml" Id="Ra2f8861b0fb84092" /><Relationship Type="http://schemas.openxmlformats.org/officeDocument/2006/relationships/slide" Target="/ppt/slides/slide25.xml" Id="R67707dc1cd454fec" /><Relationship Type="http://schemas.openxmlformats.org/officeDocument/2006/relationships/slide" Target="/ppt/slides/slide26.xml" Id="R266798fadcd64257" /><Relationship Type="http://schemas.openxmlformats.org/officeDocument/2006/relationships/slide" Target="/ppt/slides/slide27.xml" Id="Ra80a334cdefe4fb5" /><Relationship Type="http://schemas.openxmlformats.org/officeDocument/2006/relationships/slide" Target="/ppt/slides/slide28.xml" Id="R55e401990b574a93" /><Relationship Type="http://schemas.openxmlformats.org/officeDocument/2006/relationships/slide" Target="/ppt/slides/slide29.xml" Id="R3805e82437e344ff" /><Relationship Type="http://schemas.openxmlformats.org/officeDocument/2006/relationships/slide" Target="/ppt/slides/slide30.xml" Id="R8b033494445a4d11" /><Relationship Type="http://schemas.openxmlformats.org/officeDocument/2006/relationships/slide" Target="/ppt/slides/slide31.xml" Id="R6462f57e03644205" /><Relationship Type="http://schemas.openxmlformats.org/officeDocument/2006/relationships/slide" Target="/ppt/slides/slide32.xml" Id="Ra64a7f1fc3f64409" /><Relationship Type="http://schemas.openxmlformats.org/officeDocument/2006/relationships/slide" Target="/ppt/slides/slide33.xml" Id="Rd4873c7cff22488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610c7cdae82432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14df8e7-4c9d-4de1-ab8f-1c4d18d09fd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7ab9c2c86bc4dd6" /><Relationship Type="http://schemas.openxmlformats.org/officeDocument/2006/relationships/notesMaster" Target="/ppt/notesMasters/notesMaster1.xml" Id="Re6c37e2cd247485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5a5ec2bf97140cf" /><Relationship Type="http://schemas.openxmlformats.org/officeDocument/2006/relationships/notesMaster" Target="/ppt/notesMasters/notesMaster1.xml" Id="Rb490028656b34be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17aef13b3cd43f3" /><Relationship Type="http://schemas.openxmlformats.org/officeDocument/2006/relationships/notesMaster" Target="/ppt/notesMasters/notesMaster1.xml" Id="Ra033db7a68f942e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b763b6fc504728" /><Relationship Type="http://schemas.openxmlformats.org/officeDocument/2006/relationships/notesMaster" Target="/ppt/notesMasters/notesMaster1.xml" Id="R1afde63ab7d6473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617a4c93dbb444d" /><Relationship Type="http://schemas.openxmlformats.org/officeDocument/2006/relationships/notesMaster" Target="/ppt/notesMasters/notesMaster1.xml" Id="Ree81c0a8e13e45b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1805e57bfd647a5" /><Relationship Type="http://schemas.openxmlformats.org/officeDocument/2006/relationships/notesMaster" Target="/ppt/notesMasters/notesMaster1.xml" Id="Rb6e05b7ef9a8459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b5551992dc84dd7" /><Relationship Type="http://schemas.openxmlformats.org/officeDocument/2006/relationships/notesMaster" Target="/ppt/notesMasters/notesMaster1.xml" Id="R192c767d9f6c45d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05285914a58455d" /><Relationship Type="http://schemas.openxmlformats.org/officeDocument/2006/relationships/notesMaster" Target="/ppt/notesMasters/notesMaster1.xml" Id="Rd6732f957e244c9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cb477542d50425b" /><Relationship Type="http://schemas.openxmlformats.org/officeDocument/2006/relationships/notesMaster" Target="/ppt/notesMasters/notesMaster1.xml" Id="R1d7911420fa34e7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fa1217bf11a402e" /><Relationship Type="http://schemas.openxmlformats.org/officeDocument/2006/relationships/notesMaster" Target="/ppt/notesMasters/notesMaster1.xml" Id="R83f7c24585fb416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400dd6e3c81406d" /><Relationship Type="http://schemas.openxmlformats.org/officeDocument/2006/relationships/notesMaster" Target="/ppt/notesMasters/notesMaster1.xml" Id="R5ecd7fb1d657460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e2a4b383de41ed" /><Relationship Type="http://schemas.openxmlformats.org/officeDocument/2006/relationships/notesMaster" Target="/ppt/notesMasters/notesMaster1.xml" Id="R396cc4cf000d4ec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5edfc53981e4848" /><Relationship Type="http://schemas.openxmlformats.org/officeDocument/2006/relationships/notesMaster" Target="/ppt/notesMasters/notesMaster1.xml" Id="Ra1226ae8e2bb491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7bf4a6c7e66b4ed2" /><Relationship Type="http://schemas.openxmlformats.org/officeDocument/2006/relationships/notesMaster" Target="/ppt/notesMasters/notesMaster1.xml" Id="R52f5507a89904d6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db666e48f3f46a1" /><Relationship Type="http://schemas.openxmlformats.org/officeDocument/2006/relationships/notesMaster" Target="/ppt/notesMasters/notesMaster1.xml" Id="R07078787d2dd4b1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8d4a226fbed45ee" /><Relationship Type="http://schemas.openxmlformats.org/officeDocument/2006/relationships/notesMaster" Target="/ppt/notesMasters/notesMaster1.xml" Id="Ra970ab66fcb3475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6c21988adb94894" /><Relationship Type="http://schemas.openxmlformats.org/officeDocument/2006/relationships/notesMaster" Target="/ppt/notesMasters/notesMaster1.xml" Id="Rb60f4774b07e405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2df77da35a84b33" /><Relationship Type="http://schemas.openxmlformats.org/officeDocument/2006/relationships/notesMaster" Target="/ppt/notesMasters/notesMaster1.xml" Id="Rd09cc2a8a929478b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b9ed8d7b5e34011" /><Relationship Type="http://schemas.openxmlformats.org/officeDocument/2006/relationships/notesMaster" Target="/ppt/notesMasters/notesMaster1.xml" Id="Rfffe97fde75b460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5a7ae3eb99c46c2" /><Relationship Type="http://schemas.openxmlformats.org/officeDocument/2006/relationships/notesMaster" Target="/ppt/notesMasters/notesMaster1.xml" Id="R42e5692e9c554524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fe621661b2b44688" /><Relationship Type="http://schemas.openxmlformats.org/officeDocument/2006/relationships/notesMaster" Target="/ppt/notesMasters/notesMaster1.xml" Id="R7bf3e245b43044c6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ddbe773d0614f68" /><Relationship Type="http://schemas.openxmlformats.org/officeDocument/2006/relationships/notesMaster" Target="/ppt/notesMasters/notesMaster1.xml" Id="Ra66f1e80f7b34c6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e2d550e303c4874" /><Relationship Type="http://schemas.openxmlformats.org/officeDocument/2006/relationships/notesMaster" Target="/ppt/notesMasters/notesMaster1.xml" Id="Rb61489cadd44416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8ad1a76fe8cd4eab" /><Relationship Type="http://schemas.openxmlformats.org/officeDocument/2006/relationships/notesMaster" Target="/ppt/notesMasters/notesMaster1.xml" Id="R0cc53a6d3c1d4412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32ea100665547e0" /><Relationship Type="http://schemas.openxmlformats.org/officeDocument/2006/relationships/notesMaster" Target="/ppt/notesMasters/notesMaster1.xml" Id="R9a7d467246aa4c8f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bc2a8b145d54cd5" /><Relationship Type="http://schemas.openxmlformats.org/officeDocument/2006/relationships/notesMaster" Target="/ppt/notesMasters/notesMaster1.xml" Id="R96a62e58c7a94e4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167faf3a8d8c4ae0" /><Relationship Type="http://schemas.openxmlformats.org/officeDocument/2006/relationships/notesMaster" Target="/ppt/notesMasters/notesMaster1.xml" Id="R5fe3303d5a48478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09e85b9908b422d" /><Relationship Type="http://schemas.openxmlformats.org/officeDocument/2006/relationships/notesMaster" Target="/ppt/notesMasters/notesMaster1.xml" Id="Rdb7c738fa10546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7bd6f9d809940b7" /><Relationship Type="http://schemas.openxmlformats.org/officeDocument/2006/relationships/notesMaster" Target="/ppt/notesMasters/notesMaster1.xml" Id="R2a0ca50bb24b43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3bac3204f34b7b" /><Relationship Type="http://schemas.openxmlformats.org/officeDocument/2006/relationships/notesMaster" Target="/ppt/notesMasters/notesMaster1.xml" Id="R5f4ffccceb4340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914aed090e484b" /><Relationship Type="http://schemas.openxmlformats.org/officeDocument/2006/relationships/notesMaster" Target="/ppt/notesMasters/notesMaster1.xml" Id="Ree9b21e1526b4ee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d63eb788b64269" /><Relationship Type="http://schemas.openxmlformats.org/officeDocument/2006/relationships/notesMaster" Target="/ppt/notesMasters/notesMaster1.xml" Id="Rf14255c2e47548e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ce194a87a7b4b3c" /><Relationship Type="http://schemas.openxmlformats.org/officeDocument/2006/relationships/notesMaster" Target="/ppt/notesMasters/notesMaster1.xml" Id="Rccbcfabcab9645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Guanya_Product_Catalogue_Optimization_Recommendations(1).docx — customer-facing positioning.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ISO 9001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reference capacity range.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- 677.jpg — newly supplied wide-application visual.</a:t>
            </a:r>
          </a:p>
          <a:p xmlns:a="http://schemas.openxmlformats.org/drawingml/2006/main">
            <a:r>
              <a:t>- Guanya_Product_Catalogue_Optimization_Recommendations(1).docx — priority customer applications.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portable capacity and power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- 1111(1).png — newly supplied mobile RO product visual; optimized for PPT embedding without changing content.</a:t>
            </a:r>
          </a:p>
          <a:p xmlns:a="http://schemas.openxmlformats.org/drawingml/2006/main">
            <a:r>
              <a:t>- Guanya_RO_International_Specifications_Enhanced(1).xlsx — control and customization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- 39.png — newly supplied hybrid-power solution visual; optimized for PPT embedding without changing content.</a:t>
            </a:r>
          </a:p>
          <a:p xmlns:a="http://schemas.openxmlformats.org/drawingml/2006/main">
            <a:r>
              <a:t>- Guanya_RO_International_Specifications_Enhanced(1).xlsx — solar integration and power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- 02_Island_Freshwater_Challenges.webp — newly supplied island freshwater challenge visual.</a:t>
            </a:r>
          </a:p>
          <a:p xmlns:a="http://schemas.openxmlformats.org/drawingml/2006/main">
            <a:r>
              <a:t>- Guanya_Product_Catalogue_Optimization_Recommendations(1).docx — island and resort positioning.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- 01-20tpd-seawater-desalination-system(1).webp — newly supplied 20 T/day product visual.</a:t>
            </a:r>
          </a:p>
          <a:p xmlns:a="http://schemas.openxmlformats.org/drawingml/2006/main">
            <a:r>
              <a:t>- Guanya_RO_International_Specifications_Enhanced(1).xlsx — capacity, brands and system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- 06-compact-skid-mounted-design(1).webp — newly supplied compact skid-mounted system visual.</a:t>
            </a:r>
          </a:p>
          <a:p xmlns:a="http://schemas.openxmlformats.org/drawingml/2006/main">
            <a:r>
              <a:t>- Guanya_RO_International_Specifications_Enhanced(1).xlsx — project-specific engineering disclaimer.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container and environmental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- 01_Island_Resort_Hero.webp — newly supplied island resort water-supply visual.</a:t>
            </a:r>
          </a:p>
          <a:p xmlns:a="http://schemas.openxmlformats.org/drawingml/2006/main">
            <a:r>
              <a:t>- Guanya_Product_Catalogue_Optimization_Recommendations(1).docx — island resort application positioning.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reference rejection and energy-recovery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20-hour/day reference capacity bands.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model ranges, performance references, brand options and customization.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customization options.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 Product catalogue 2026(1).pdf — company and manufacturing profile.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Guanya_Product_Catalogue_Optimization_Recommendations(1).docx — delivery workflow.</a:t>
            </a:r>
          </a:p>
          <a:p xmlns:a="http://schemas.openxmlformats.org/drawingml/2006/main">
            <a:r>
              <a:t>- Guanya_Mining_Water_Treatment_Catalogue_South_America_20260609175103.pdf — FAT and support structure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 containerized equipment shipment photograph.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customization and delivery 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Guanya_RO_International_Specifications_Enhanced(1).xlsx — current contact details.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 Product catalogue 2026(1).pdf — engineering and manufacturing capability.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Factory photographs — company building, fabrication, electrical assembly and production staff.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International cooperation and signing-ceremony photographs.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International water-industry exhibition photographs.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Guanya Product catalogue 2026(1).pdf — ISO certifications.</a:t>
            </a:r>
          </a:p>
          <a:p xmlns:a="http://schemas.openxmlformats.org/drawingml/2006/main">
            <a:r>
              <a:t>- Guanya_Mining_Water_Treatment_Catalogue_South_America_20260609175103.pdf — FAT workflow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Guanya Sea water desalination machine catalogue (1).pptx — inherited design, photographs and certificate scans.</a:t>
            </a:r>
          </a:p>
          <a:p xmlns:a="http://schemas.openxmlformats.org/drawingml/2006/main">
            <a:r>
              <a:t>- Qualification and service-certificate scans.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f1d49fa4e417e" /><Relationship Type="http://schemas.openxmlformats.org/officeDocument/2006/relationships/image" Target="/ppt/media/image.jpeg" Id="Rb82418e2c8c34af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70aa30cd242d4" /><Relationship Type="http://schemas.openxmlformats.org/officeDocument/2006/relationships/image" Target="/ppt/media/image.jpeg" Id="Re93a4310adc34e9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e4645c9ce4d0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e3114331c4ae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a9d0393a14b32" /><Relationship Type="http://schemas.openxmlformats.org/officeDocument/2006/relationships/image" Target="/ppt/media/image.jpeg" Id="Rd0aefb1c746c440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b8a9f8041475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5c71f03ba4c0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a4e7e08824ab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f149f2ac9482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5d264587649f4" /><Relationship Type="http://schemas.openxmlformats.org/officeDocument/2006/relationships/image" Target="/ppt/media/image.jpeg" Id="Rd41d5fc08548464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6b104b3da4408" /></Relationships>
</file>

<file path=ppt/slideLayouts/slideLayout1.xml><?xml version="1.0" encoding="utf-8"?>
<p:sldLayout xmlns:p="http://schemas.openxmlformats.org/presentationml/2006/main" type="title" preserve="1">
  <p:cSld name="Title Slide">
    <p:bg>
      <p:bgPr>
        <a:solidFill xmlns:a="http://schemas.openxmlformats.org/drawingml/2006/main">
          <a:srgbClr val="2F2F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2622C2B1-13F1-4033-AD23-25EF18BB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b82418e2c8c34af4">
              <a:alphaModFix amt="100000"/>
              <a:alphaModFix amt="100000"/>
            </a:blip>
            <a:stretch>
              <a:fillRect l="0" t="-9259" r="0" b="-9259"/>
            </a:stretch>
          </a:blip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BDE18A48-3362-4640-BECF-37BD77C2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46999">
                <a:srgbClr val="1F3666">
                  <a:alpha val="47843"/>
                </a:srgbClr>
              </a:gs>
              <a:gs pos="74000">
                <a:srgbClr val="1F3666">
                  <a:lumMod val="60000"/>
                  <a:lumOff val="40000"/>
                  <a:alpha val="0"/>
                </a:srgbClr>
              </a:gs>
            </a:gsLst>
            <a:lin ang="6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5A488B53-D44A-4B8B-8D54-04746425C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0" y="5639192"/>
            <a:ext cx="12205550" cy="1218809"/>
          </a:xfrm>
          <a:custGeom xmlns:a="http://schemas.openxmlformats.org/drawingml/2006/main">
            <a:rect l="l" t="t" r="r" b="b"/>
            <a:pathLst>
              <a:path w="12192000" h="1936912">
                <a:moveTo>
                  <a:pt x="0" y="1145747"/>
                </a:moveTo>
                <a:cubicBezTo>
                  <a:pt x="0" y="1145747"/>
                  <a:pt x="2297582" y="2303459"/>
                  <a:pt x="6559296" y="713175"/>
                </a:cubicBezTo>
                <a:cubicBezTo>
                  <a:pt x="7742449" y="331524"/>
                  <a:pt x="9542272" y="-457257"/>
                  <a:pt x="12192000" y="344245"/>
                </a:cubicBezTo>
                <a:lnTo>
                  <a:pt x="12192000" y="1934691"/>
                </a:lnTo>
                <a:lnTo>
                  <a:pt x="0" y="1934691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0"/>
                </a:srgbClr>
              </a:gs>
              <a:gs pos="100000">
                <a:srgbClr val="1F3666">
                  <a:alpha val="100000"/>
                </a:srgbClr>
              </a:gs>
            </a:gsLst>
            <a:lin ang="189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AutoShape 6">
            <a:extLst xmlns:a="http://schemas.openxmlformats.org/drawingml/2006/main">
              <a:ext uri="{FF2B5EF4-FFF2-40B4-BE49-F238E27FC236}">
                <a16:creationId xmlns:a16="http://schemas.microsoft.com/office/drawing/2014/main" id="{87491ED1-5154-43E6-8846-CEFC7C40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7604493" y="6355561"/>
            <a:ext cx="4601057" cy="307656"/>
          </a:xfrm>
          <a:custGeom xmlns:a="http://schemas.openxmlformats.org/drawingml/2006/main">
            <a:rect l="l" t="t" r="r" b="b"/>
            <a:pathLst>
              <a:path w="4601057" h="488921">
                <a:moveTo>
                  <a:pt x="0" y="-2221"/>
                </a:moveTo>
                <a:lnTo>
                  <a:pt x="0" y="160745"/>
                </a:lnTo>
                <a:cubicBezTo>
                  <a:pt x="710225" y="369187"/>
                  <a:pt x="2572512" y="782740"/>
                  <a:pt x="4601058" y="147821"/>
                </a:cubicBezTo>
                <a:cubicBezTo>
                  <a:pt x="1598127" y="802857"/>
                  <a:pt x="0" y="-2221"/>
                  <a:pt x="0" y="-2221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7" name="AutoShape 7">
            <a:extLst xmlns:a="http://schemas.openxmlformats.org/drawingml/2006/main">
              <a:ext uri="{FF2B5EF4-FFF2-40B4-BE49-F238E27FC236}">
                <a16:creationId xmlns:a16="http://schemas.microsoft.com/office/drawing/2014/main" id="{D48B8492-7CCE-401B-8F6C-8702B28B3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-3" y="5556706"/>
            <a:ext cx="4509354" cy="412294"/>
          </a:xfrm>
          <a:custGeom xmlns:a="http://schemas.openxmlformats.org/drawingml/2006/main">
            <a:rect l="l" t="t" r="r" b="b"/>
            <a:pathLst>
              <a:path w="4509354" h="492645">
                <a:moveTo>
                  <a:pt x="-1286" y="378794"/>
                </a:moveTo>
                <a:cubicBezTo>
                  <a:pt x="-1286" y="378794"/>
                  <a:pt x="1743135" y="-214271"/>
                  <a:pt x="4508069" y="82261"/>
                </a:cubicBezTo>
                <a:lnTo>
                  <a:pt x="4508069" y="491879"/>
                </a:lnTo>
                <a:cubicBezTo>
                  <a:pt x="4508069" y="491879"/>
                  <a:pt x="2406041" y="-205578"/>
                  <a:pt x="-1286" y="378794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8" name="AutoShape 8">
            <a:extLst xmlns:a="http://schemas.openxmlformats.org/drawingml/2006/main">
              <a:ext uri="{FF2B5EF4-FFF2-40B4-BE49-F238E27FC236}">
                <a16:creationId xmlns:a16="http://schemas.microsoft.com/office/drawing/2014/main" id="{082C13BF-1DB3-40BC-9307-3D476D0B0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31082" y="1"/>
            <a:ext cx="5874469" cy="1714109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20000"/>
                  <a:lumOff val="80000"/>
                  <a:alpha val="29019"/>
                </a:srgbClr>
              </a:gs>
              <a:gs pos="93999">
                <a:srgbClr val="1F3666">
                  <a:lumMod val="60000"/>
                  <a:lumOff val="40000"/>
                  <a:alpha val="85098"/>
                </a:srgbClr>
              </a:gs>
            </a:gsLst>
            <a:lin ang="162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9" name="AutoShape 9">
            <a:extLst xmlns:a="http://schemas.openxmlformats.org/drawingml/2006/main">
              <a:ext uri="{FF2B5EF4-FFF2-40B4-BE49-F238E27FC236}">
                <a16:creationId xmlns:a16="http://schemas.microsoft.com/office/drawing/2014/main" id="{AB504F4E-033A-45F3-A560-EB8BBC3B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95771" y="0"/>
            <a:ext cx="4309776" cy="2808082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</p:spTree>
  </p:cSld>
</p:sldLayout>
</file>

<file path=ppt/slideLayouts/slideLayout10.xml><?xml version="1.0" encoding="utf-8"?>
<p:sldLayout xmlns:p="http://schemas.openxmlformats.org/presentationml/2006/main" type="vertTx" preserve="1">
  <p:cSld name="Closing">
    <p:bg>
      <p:bgPr>
        <a:solidFill xmlns:a="http://schemas.openxmlformats.org/drawingml/2006/main">
          <a:srgbClr val="2F2F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88CAEB88-0AA4-424D-ABBE-DA78E55D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e93a4310adc34e9b">
              <a:alphaModFix amt="100000"/>
              <a:alphaModFix amt="100000"/>
            </a:blip>
            <a:stretch>
              <a:fillRect l="0" t="-9259" r="0" b="-9259"/>
            </a:stretch>
          </a:blip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64782BF4-FD2E-40F2-8784-156180546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36000">
                <a:srgbClr val="1F3666">
                  <a:alpha val="47843"/>
                </a:srgbClr>
              </a:gs>
              <a:gs pos="74000">
                <a:srgbClr val="1F3666">
                  <a:lumMod val="60000"/>
                  <a:lumOff val="40000"/>
                  <a:alpha val="0"/>
                </a:srgbClr>
              </a:gs>
            </a:gsLst>
            <a:lin ang="6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44FD2696-BF0D-4577-B6F7-3F193594E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0" y="5639192"/>
            <a:ext cx="12205550" cy="1218809"/>
          </a:xfrm>
          <a:custGeom xmlns:a="http://schemas.openxmlformats.org/drawingml/2006/main">
            <a:rect l="l" t="t" r="r" b="b"/>
            <a:pathLst>
              <a:path w="12192000" h="1936912">
                <a:moveTo>
                  <a:pt x="0" y="1145747"/>
                </a:moveTo>
                <a:cubicBezTo>
                  <a:pt x="0" y="1145747"/>
                  <a:pt x="2297582" y="2303459"/>
                  <a:pt x="6559296" y="713175"/>
                </a:cubicBezTo>
                <a:cubicBezTo>
                  <a:pt x="7742449" y="331524"/>
                  <a:pt x="9542272" y="-457257"/>
                  <a:pt x="12192000" y="344245"/>
                </a:cubicBezTo>
                <a:lnTo>
                  <a:pt x="12192000" y="1934691"/>
                </a:lnTo>
                <a:lnTo>
                  <a:pt x="0" y="1934691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0"/>
                </a:srgbClr>
              </a:gs>
              <a:gs pos="100000">
                <a:srgbClr val="1F3666">
                  <a:alpha val="100000"/>
                </a:srgbClr>
              </a:gs>
            </a:gsLst>
            <a:lin ang="189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AutoShape 6">
            <a:extLst xmlns:a="http://schemas.openxmlformats.org/drawingml/2006/main">
              <a:ext uri="{FF2B5EF4-FFF2-40B4-BE49-F238E27FC236}">
                <a16:creationId xmlns:a16="http://schemas.microsoft.com/office/drawing/2014/main" id="{32CBBB3C-4C4C-41FA-92E2-9D84FB256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7604493" y="6355561"/>
            <a:ext cx="4601057" cy="307656"/>
          </a:xfrm>
          <a:custGeom xmlns:a="http://schemas.openxmlformats.org/drawingml/2006/main">
            <a:rect l="l" t="t" r="r" b="b"/>
            <a:pathLst>
              <a:path w="4601057" h="488921">
                <a:moveTo>
                  <a:pt x="0" y="-2221"/>
                </a:moveTo>
                <a:lnTo>
                  <a:pt x="0" y="160745"/>
                </a:lnTo>
                <a:cubicBezTo>
                  <a:pt x="710225" y="369187"/>
                  <a:pt x="2572512" y="782740"/>
                  <a:pt x="4601058" y="147821"/>
                </a:cubicBezTo>
                <a:cubicBezTo>
                  <a:pt x="1598127" y="802857"/>
                  <a:pt x="0" y="-2221"/>
                  <a:pt x="0" y="-2221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7" name="AutoShape 7">
            <a:extLst xmlns:a="http://schemas.openxmlformats.org/drawingml/2006/main">
              <a:ext uri="{FF2B5EF4-FFF2-40B4-BE49-F238E27FC236}">
                <a16:creationId xmlns:a16="http://schemas.microsoft.com/office/drawing/2014/main" id="{A2CCE815-9875-4626-B919-7089E2E60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-3" y="5556706"/>
            <a:ext cx="4509354" cy="412294"/>
          </a:xfrm>
          <a:custGeom xmlns:a="http://schemas.openxmlformats.org/drawingml/2006/main">
            <a:rect l="l" t="t" r="r" b="b"/>
            <a:pathLst>
              <a:path w="4509354" h="492645">
                <a:moveTo>
                  <a:pt x="-1286" y="378794"/>
                </a:moveTo>
                <a:cubicBezTo>
                  <a:pt x="-1286" y="378794"/>
                  <a:pt x="1743135" y="-214271"/>
                  <a:pt x="4508069" y="82261"/>
                </a:cubicBezTo>
                <a:lnTo>
                  <a:pt x="4508069" y="491879"/>
                </a:lnTo>
                <a:cubicBezTo>
                  <a:pt x="4508069" y="491879"/>
                  <a:pt x="2406041" y="-205578"/>
                  <a:pt x="-1286" y="378794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8" name="AutoShape 8">
            <a:extLst xmlns:a="http://schemas.openxmlformats.org/drawingml/2006/main">
              <a:ext uri="{FF2B5EF4-FFF2-40B4-BE49-F238E27FC236}">
                <a16:creationId xmlns:a16="http://schemas.microsoft.com/office/drawing/2014/main" id="{C1EDC23E-C93A-431C-B677-AB7F929BD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31082" y="1"/>
            <a:ext cx="5874469" cy="1714109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20000"/>
                  <a:lumOff val="80000"/>
                  <a:alpha val="29019"/>
                </a:srgbClr>
              </a:gs>
              <a:gs pos="93999">
                <a:srgbClr val="1F3666">
                  <a:lumMod val="60000"/>
                  <a:lumOff val="40000"/>
                  <a:alpha val="85098"/>
                </a:srgbClr>
              </a:gs>
            </a:gsLst>
            <a:lin ang="162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9" name="AutoShape 9">
            <a:extLst xmlns:a="http://schemas.openxmlformats.org/drawingml/2006/main">
              <a:ext uri="{FF2B5EF4-FFF2-40B4-BE49-F238E27FC236}">
                <a16:creationId xmlns:a16="http://schemas.microsoft.com/office/drawing/2014/main" id="{940F7D69-5389-4560-91FC-EDFCDB3E4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95771" y="0"/>
            <a:ext cx="4309776" cy="2808082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25EDD94E-D5D5-47EB-AF01-B61BF6F30DE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BCCE5EC-DC0F-4A82-836F-DBC75CDE560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B9C3CD1-F1E0-4132-9E63-10177F9D0AE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39D7358-A5EC-4986-9DA7-F9E3DA4D7C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8E7EF7-ABB8-4B50-8F27-92E551E7B31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bg>
      <p:bgPr>
        <a:gradFill xmlns:a="http://schemas.openxmlformats.org/drawingml/2006/main">
          <a:gsLst>
            <a:gs pos="0">
              <a:srgbClr val="1F3666">
                <a:alpha val="100000"/>
              </a:srgbClr>
            </a:gs>
            <a:gs pos="64999">
              <a:srgbClr val="1F3666">
                <a:lumMod val="75000"/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bg>
      <p:bgPr>
        <a:solidFill xmlns:a="http://schemas.openxmlformats.org/drawingml/2006/main">
          <a:srgbClr val="2F2F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47707D9B-1084-4DFF-96E9-C509D7D4A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0" y="0"/>
            <a:ext cx="12192000" cy="685800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d0aefb1c746c440f">
              <a:alphaModFix amt="100000"/>
              <a:alphaModFix amt="100000"/>
            </a:blip>
            <a:stretch>
              <a:fillRect l="0" t="-9259" r="0" b="-9259"/>
            </a:stretch>
          </a:blip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BB591283-5C4A-44DB-8CF4-0D768F5F4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36000">
                <a:srgbClr val="1F3666">
                  <a:alpha val="47843"/>
                </a:srgbClr>
              </a:gs>
              <a:gs pos="74000">
                <a:srgbClr val="1F3666">
                  <a:lumMod val="60000"/>
                  <a:lumOff val="40000"/>
                  <a:alpha val="0"/>
                </a:srgbClr>
              </a:gs>
            </a:gsLst>
            <a:lin ang="6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41C7F66E-4CBA-4D02-BA78-06CC2FEFB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5639192"/>
            <a:ext cx="12205550" cy="1218809"/>
          </a:xfrm>
          <a:custGeom xmlns:a="http://schemas.openxmlformats.org/drawingml/2006/main">
            <a:rect l="l" t="t" r="r" b="b"/>
            <a:pathLst>
              <a:path w="12192000" h="1936912">
                <a:moveTo>
                  <a:pt x="0" y="1145747"/>
                </a:moveTo>
                <a:cubicBezTo>
                  <a:pt x="0" y="1145747"/>
                  <a:pt x="2297582" y="2303459"/>
                  <a:pt x="6559296" y="713175"/>
                </a:cubicBezTo>
                <a:cubicBezTo>
                  <a:pt x="7742449" y="331524"/>
                  <a:pt x="9542272" y="-457257"/>
                  <a:pt x="12192000" y="344245"/>
                </a:cubicBezTo>
                <a:lnTo>
                  <a:pt x="12192000" y="1934691"/>
                </a:lnTo>
                <a:lnTo>
                  <a:pt x="0" y="1934691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0"/>
                </a:srgbClr>
              </a:gs>
              <a:gs pos="100000">
                <a:srgbClr val="1F3666">
                  <a:alpha val="100000"/>
                </a:srgbClr>
              </a:gs>
            </a:gsLst>
            <a:lin ang="189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AutoShape 6">
            <a:extLst xmlns:a="http://schemas.openxmlformats.org/drawingml/2006/main">
              <a:ext uri="{FF2B5EF4-FFF2-40B4-BE49-F238E27FC236}">
                <a16:creationId xmlns:a16="http://schemas.microsoft.com/office/drawing/2014/main" id="{C58540AA-7B94-42CD-8F20-517D2D55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-7604493" y="6355561"/>
            <a:ext cx="4601057" cy="307656"/>
          </a:xfrm>
          <a:custGeom xmlns:a="http://schemas.openxmlformats.org/drawingml/2006/main">
            <a:rect l="l" t="t" r="r" b="b"/>
            <a:pathLst>
              <a:path w="4601057" h="488921">
                <a:moveTo>
                  <a:pt x="0" y="-2221"/>
                </a:moveTo>
                <a:lnTo>
                  <a:pt x="0" y="160745"/>
                </a:lnTo>
                <a:cubicBezTo>
                  <a:pt x="710225" y="369187"/>
                  <a:pt x="2572512" y="782740"/>
                  <a:pt x="4601058" y="147821"/>
                </a:cubicBezTo>
                <a:cubicBezTo>
                  <a:pt x="1598127" y="802857"/>
                  <a:pt x="0" y="-2221"/>
                  <a:pt x="0" y="-2221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7" name="AutoShape 7">
            <a:extLst xmlns:a="http://schemas.openxmlformats.org/drawingml/2006/main">
              <a:ext uri="{FF2B5EF4-FFF2-40B4-BE49-F238E27FC236}">
                <a16:creationId xmlns:a16="http://schemas.microsoft.com/office/drawing/2014/main" id="{2774BD99-BD3F-4DB2-BDFD-C69DAC25A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" y="5556706"/>
            <a:ext cx="4509354" cy="412294"/>
          </a:xfrm>
          <a:custGeom xmlns:a="http://schemas.openxmlformats.org/drawingml/2006/main">
            <a:rect l="l" t="t" r="r" b="b"/>
            <a:pathLst>
              <a:path w="4509354" h="492645">
                <a:moveTo>
                  <a:pt x="-1286" y="378794"/>
                </a:moveTo>
                <a:cubicBezTo>
                  <a:pt x="-1286" y="378794"/>
                  <a:pt x="1743135" y="-214271"/>
                  <a:pt x="4508069" y="82261"/>
                </a:cubicBezTo>
                <a:lnTo>
                  <a:pt x="4508069" y="491879"/>
                </a:lnTo>
                <a:cubicBezTo>
                  <a:pt x="4508069" y="491879"/>
                  <a:pt x="2406041" y="-205578"/>
                  <a:pt x="-1286" y="378794"/>
                </a:cubicBez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8" name="AutoShape 8">
            <a:extLst xmlns:a="http://schemas.openxmlformats.org/drawingml/2006/main">
              <a:ext uri="{FF2B5EF4-FFF2-40B4-BE49-F238E27FC236}">
                <a16:creationId xmlns:a16="http://schemas.microsoft.com/office/drawing/2014/main" id="{CC06650B-BF72-4FB0-83DC-07C7087F6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-6331082" y="1"/>
            <a:ext cx="5874469" cy="1714109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1F3666">
                  <a:lumMod val="20000"/>
                  <a:lumOff val="80000"/>
                  <a:alpha val="29019"/>
                </a:srgbClr>
              </a:gs>
              <a:gs pos="93999">
                <a:srgbClr val="1F3666">
                  <a:lumMod val="60000"/>
                  <a:lumOff val="40000"/>
                  <a:alpha val="85098"/>
                </a:srgbClr>
              </a:gs>
            </a:gsLst>
            <a:lin ang="162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9" name="AutoShape 9">
            <a:extLst xmlns:a="http://schemas.openxmlformats.org/drawingml/2006/main">
              <a:ext uri="{FF2B5EF4-FFF2-40B4-BE49-F238E27FC236}">
                <a16:creationId xmlns:a16="http://schemas.microsoft.com/office/drawing/2014/main" id="{F4283BDA-67B0-45F8-A364-E244D0FD5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-7895771" y="0"/>
            <a:ext cx="4309776" cy="2808082"/>
          </a:xfrm>
          <a:custGeom xmlns:a="http://schemas.openxmlformats.org/drawingml/2006/main">
            <a:rect l="l" t="t" r="r" b="b"/>
            <a:pathLst>
              <a:path w="3982479" h="1680411">
                <a:moveTo>
                  <a:pt x="3982479" y="1680411"/>
                </a:moveTo>
                <a:lnTo>
                  <a:pt x="3900268" y="1670981"/>
                </a:lnTo>
                <a:cubicBezTo>
                  <a:pt x="3169219" y="1567204"/>
                  <a:pt x="2541992" y="1361241"/>
                  <a:pt x="2167316" y="1167990"/>
                </a:cubicBezTo>
                <a:cubicBezTo>
                  <a:pt x="1484361" y="815393"/>
                  <a:pt x="1071743" y="432283"/>
                  <a:pt x="235836" y="87314"/>
                </a:cubicBezTo>
                <a:lnTo>
                  <a:pt x="0" y="0"/>
                </a:lnTo>
                <a:lnTo>
                  <a:pt x="3982479" y="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50196"/>
                </a:srgbClr>
              </a:gs>
              <a:gs pos="100000">
                <a:srgbClr val="339CD3">
                  <a:alpha val="100000"/>
                </a:srgbClr>
              </a:gs>
            </a:gsLst>
            <a:lin ang="81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44746D5-2ADC-4939-98E8-867ADD9B2D6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EBDFE5C7-B7C2-4C12-9D1D-03044CBBE22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005F1BE5-D5BF-4D36-A390-14F8356C39A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698B2F2B-3B86-4BEA-ADFB-D2ACEADAA75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BBCCB95-F7B6-4312-8819-2EC67AFB7D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196FE7A7-5319-4F42-849A-B75138235C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EC3BC05-A0B5-4ED4-9386-658AD99D72D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B70BCB84-06B0-4E0F-BB26-5629BAA229D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9E74AEEA-DBDB-4E47-98D2-DD64EA3FDB9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ED8C5665-0556-427F-8B1E-DACAC7DCDD74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B520689C-F1FB-43A9-BC0A-3CFF287502A2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DF2FB21-7494-4BCD-B191-628326B3695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1BF3874-4D05-4055-B11C-1F0C57CA58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C37D00A0-E81B-4264-B4FA-7AF8D27A17F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bg>
      <p:bgPr>
        <a:gradFill xmlns:a="http://schemas.openxmlformats.org/drawingml/2006/main">
          <a:gsLst>
            <a:gs pos="0">
              <a:srgbClr val="1F3666">
                <a:alpha val="100000"/>
              </a:srgbClr>
            </a:gs>
            <a:gs pos="64999">
              <a:srgbClr val="1F3666">
                <a:lumMod val="75000"/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blank" preserve="1">
  <p:cSld name="Blank">
    <p:bg>
      <p:bgPr>
        <a:gradFill xmlns:a="http://schemas.openxmlformats.org/drawingml/2006/main">
          <a:gsLst>
            <a:gs pos="0">
              <a:srgbClr val="1F3666">
                <a:alpha val="100000"/>
              </a:srgbClr>
            </a:gs>
            <a:gs pos="64999">
              <a:srgbClr val="1F3666">
                <a:lumMod val="75000"/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objTx" preserve="1">
  <p:cSld name="Agenda">
    <p:bg>
      <p:bgPr>
        <a:gradFill xmlns:a="http://schemas.openxmlformats.org/drawingml/2006/main">
          <a:gsLst>
            <a:gs pos="0">
              <a:srgbClr val="1F3666">
                <a:alpha val="100000"/>
              </a:srgbClr>
            </a:gs>
            <a:gs pos="64999">
              <a:srgbClr val="1F3666">
                <a:lumMod val="75000"/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AutoShape 2">
            <a:extLst xmlns:a="http://schemas.openxmlformats.org/drawingml/2006/main">
              <a:ext uri="{FF2B5EF4-FFF2-40B4-BE49-F238E27FC236}">
                <a16:creationId xmlns:a16="http://schemas.microsoft.com/office/drawing/2014/main" id="{B5CE3F5F-76D3-4EA6-9453-19D7C7D28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50" y="1"/>
            <a:ext cx="12192000" cy="251460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d41d5fc08548464b">
              <a:alphaModFix amt="100000"/>
              <a:alphaModFix amt="100000"/>
            </a:blip>
            <a:stretch>
              <a:fillRect l="0" t="-111616" r="0" b="-111616"/>
            </a:stretch>
          </a:blip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ABA70835-D148-44FC-962C-3099583D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089" y="1130300"/>
            <a:ext cx="11595112" cy="5105400"/>
          </a:xfrm>
          <a:prstGeom xmlns:a="http://schemas.openxmlformats.org/drawingml/2006/main" prst="roundRect">
            <a:avLst>
              <a:gd name="adj" fmla="val 3653"/>
            </a:avLst>
          </a:prstGeom>
          <a:solidFill xmlns:a="http://schemas.openxmlformats.org/drawingml/2006/main">
            <a:srgbClr val="1F3666">
              <a:lumMod val="75000"/>
              <a:alpha val="90196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4" name="Connector 4">
            <a:extLst xmlns:a="http://schemas.openxmlformats.org/drawingml/2006/main">
              <a:ext uri="{FF2B5EF4-FFF2-40B4-BE49-F238E27FC236}">
                <a16:creationId xmlns:a16="http://schemas.microsoft.com/office/drawing/2014/main" id="{2DBB05DE-8CA2-4B3E-93CC-B30DD948E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5337278" y="3429000"/>
            <a:ext cx="0" cy="2453420"/>
          </a:xfrm>
          <a:prstGeom xmlns:a="http://schemas.openxmlformats.org/drawingml/2006/main" prst="line">
            <a:avLst/>
          </a:prstGeom>
          <a:ln xmlns:a="http://schemas.openxmlformats.org/drawingml/2006/main" w="3175">
            <a:solidFill>
              <a:srgbClr val="1F366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129B0F7E-C5ED-47A0-9FE5-2D1156DB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8726" y="2329779"/>
            <a:ext cx="506413" cy="532685"/>
          </a:xfrm>
          <a:custGeom xmlns:a="http://schemas.openxmlformats.org/drawingml/2006/main">
            <a:rect l="l" t="t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 xmlns:a="http://schemas.openxmlformats.org/drawingml/2006/main">
            <a:srgbClr val="F0F0F0">
              <a:alpha val="50196"/>
            </a:srgbClr>
          </a:solidFill>
          <a:ln xmlns:a="http://schemas.openxmlformats.org/drawingml/2006/main">
            <a:headEnd type="none"/>
            <a:tailEnd type="none"/>
          </a:ln>
        </p:spPr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EFEFF43-7154-4099-A4D3-0C8185D259C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34BBD5CB-29F4-4F31-9D9C-97470AF097D2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CA630DA2-99DD-48F8-9EF1-8FDDC8AAB8F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53D6788-B022-43B1-B54E-21D3B4B82DA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27FE13B-5533-463A-8DCD-8E027B04B52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586CE11-AC1D-405E-BCB9-0BEED85487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0dbc0d136034245" /><Relationship Type="http://schemas.openxmlformats.org/officeDocument/2006/relationships/slideLayout" Target="/ppt/slideLayouts/slideLayout1.xml" Id="R968ac73505c54bf7" /><Relationship Type="http://schemas.openxmlformats.org/officeDocument/2006/relationships/slideLayout" Target="/ppt/slideLayouts/slideLayout2.xml" Id="R2a51a1f8708f4785" /><Relationship Type="http://schemas.openxmlformats.org/officeDocument/2006/relationships/slideLayout" Target="/ppt/slideLayouts/slideLayout3.xml" Id="R3d127249edf944cb" /><Relationship Type="http://schemas.openxmlformats.org/officeDocument/2006/relationships/slideLayout" Target="/ppt/slideLayouts/slideLayout4.xml" Id="Rdca3cd55e67e4d12" /><Relationship Type="http://schemas.openxmlformats.org/officeDocument/2006/relationships/slideLayout" Target="/ppt/slideLayouts/slideLayout5.xml" Id="R6919d0c398bd4866" /><Relationship Type="http://schemas.openxmlformats.org/officeDocument/2006/relationships/slideLayout" Target="/ppt/slideLayouts/slideLayout6.xml" Id="Rf64f09301ddb4ad0" /><Relationship Type="http://schemas.openxmlformats.org/officeDocument/2006/relationships/slideLayout" Target="/ppt/slideLayouts/slideLayout7.xml" Id="Re5d57bfdb09e4334" /><Relationship Type="http://schemas.openxmlformats.org/officeDocument/2006/relationships/slideLayout" Target="/ppt/slideLayouts/slideLayout8.xml" Id="R2b8b444108314c96" /><Relationship Type="http://schemas.openxmlformats.org/officeDocument/2006/relationships/slideLayout" Target="/ppt/slideLayouts/slideLayout9.xml" Id="R1fdff932d6cb4dc9" /><Relationship Type="http://schemas.openxmlformats.org/officeDocument/2006/relationships/slideLayout" Target="/ppt/slideLayouts/slideLayout10.xml" Id="R509e9e59370f4490" /><Relationship Type="http://schemas.openxmlformats.org/officeDocument/2006/relationships/slideLayout" Target="/ppt/slideLayouts/slideLayout11.xml" Id="R5930b42f9b4d46b5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D5F5F3AD-889F-4202-9CDB-6A757873303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72EF989-ACC9-43CC-A669-E2BC73D2CBA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9D2B9C6-ACD3-43C5-9989-45F55DF168E9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598DBEA-6CC3-4004-8B44-E041099EC95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9015EF4-4ABC-43B9-B3A6-298FC7D1C092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ac73505c54bf7"/>
    <p:sldLayoutId xmlns:r="http://schemas.openxmlformats.org/officeDocument/2006/relationships" id="2147483650" r:id="R2a51a1f8708f4785"/>
    <p:sldLayoutId xmlns:r="http://schemas.openxmlformats.org/officeDocument/2006/relationships" id="2147483651" r:id="R3d127249edf944cb"/>
    <p:sldLayoutId xmlns:r="http://schemas.openxmlformats.org/officeDocument/2006/relationships" id="2147483652" r:id="Rdca3cd55e67e4d12"/>
    <p:sldLayoutId xmlns:r="http://schemas.openxmlformats.org/officeDocument/2006/relationships" id="2147483653" r:id="R6919d0c398bd4866"/>
    <p:sldLayoutId xmlns:r="http://schemas.openxmlformats.org/officeDocument/2006/relationships" id="2147483654" r:id="Rf64f09301ddb4ad0"/>
    <p:sldLayoutId xmlns:r="http://schemas.openxmlformats.org/officeDocument/2006/relationships" id="2147483655" r:id="Re5d57bfdb09e4334"/>
    <p:sldLayoutId xmlns:r="http://schemas.openxmlformats.org/officeDocument/2006/relationships" id="2147483656" r:id="R2b8b444108314c96"/>
    <p:sldLayoutId xmlns:r="http://schemas.openxmlformats.org/officeDocument/2006/relationships" id="2147483657" r:id="R1fdff932d6cb4dc9"/>
    <p:sldLayoutId xmlns:r="http://schemas.openxmlformats.org/officeDocument/2006/relationships" id="2147483658" r:id="R509e9e59370f4490"/>
    <p:sldLayoutId xmlns:r="http://schemas.openxmlformats.org/officeDocument/2006/relationships" id="2147483659" r:id="R5930b42f9b4d46b5"/>
  </p:sldLayoutIdLst>
  <p:txStyles>
    <p:titleStyle>
      <a:lvl1pPr xmlns:a="http://schemas.openxmlformats.org/drawingml/2006/main" algn="ctr"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14df8e7-4c9d-4de1-ab8f-1c4d18d09fd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ed65fa14466e" /><Relationship Type="http://schemas.openxmlformats.org/officeDocument/2006/relationships/notesSlide" Target="/ppt/notesSlides/notesSlide1.xml" Id="Rff0f8829b15e40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b7e9f62ac294c43" /><Relationship Type="http://schemas.openxmlformats.org/officeDocument/2006/relationships/image" Target="/ppt/media/image12.jpeg" Id="R6e651636aef349e4" /><Relationship Type="http://schemas.openxmlformats.org/officeDocument/2006/relationships/image" Target="/ppt/media/image13.jpeg" Id="R709c471fd965401e" /><Relationship Type="http://schemas.openxmlformats.org/officeDocument/2006/relationships/notesSlide" Target="/ppt/notesSlides/notesSlide10.xml" Id="R248e96a2ad114ed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f7b99c6c4b241ab" /><Relationship Type="http://schemas.openxmlformats.org/officeDocument/2006/relationships/notesSlide" Target="/ppt/notesSlides/notesSlide11.xml" Id="R0c95ccc9c6f74ef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f8b50b61c6d4565" /><Relationship Type="http://schemas.openxmlformats.org/officeDocument/2006/relationships/image" Target="/ppt/media/image14.jpeg" Id="R83aa3fe0f6844dd3" /><Relationship Type="http://schemas.openxmlformats.org/officeDocument/2006/relationships/notesSlide" Target="/ppt/notesSlides/notesSlide12.xml" Id="R509ac384e00a495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37c718469e84843" /><Relationship Type="http://schemas.openxmlformats.org/officeDocument/2006/relationships/image" Target="/ppt/media/image.png" Id="R78a7f818252f4608" /><Relationship Type="http://schemas.openxmlformats.org/officeDocument/2006/relationships/notesSlide" Target="/ppt/notesSlides/notesSlide13.xml" Id="R6038607d3a934fa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f6a67518afc49ce" /><Relationship Type="http://schemas.openxmlformats.org/officeDocument/2006/relationships/image" Target="/ppt/media/image15.jpeg" Id="R9dccff62de264ee2" /><Relationship Type="http://schemas.openxmlformats.org/officeDocument/2006/relationships/notesSlide" Target="/ppt/notesSlides/notesSlide14.xml" Id="R80cfdf957677434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944200abf6924954" /><Relationship Type="http://schemas.openxmlformats.org/officeDocument/2006/relationships/image" Target="/ppt/media/image16.jpeg" Id="R07c798e2c3bc4fd6" /><Relationship Type="http://schemas.openxmlformats.org/officeDocument/2006/relationships/notesSlide" Target="/ppt/notesSlides/notesSlide15.xml" Id="R4560160e95ec498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d60cea37af2460c" /><Relationship Type="http://schemas.openxmlformats.org/officeDocument/2006/relationships/image" Target="/ppt/media/image.bin" Id="R879a8befe5bd48dc" /><Relationship Type="http://schemas.openxmlformats.org/officeDocument/2006/relationships/notesSlide" Target="/ppt/notesSlides/notesSlide16.xml" Id="R3058ede05c8d402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8dc003765b84fa8" /><Relationship Type="http://schemas.openxmlformats.org/officeDocument/2006/relationships/image" Target="/ppt/media/image2.bin" Id="Re104c19bcf984949" /><Relationship Type="http://schemas.openxmlformats.org/officeDocument/2006/relationships/notesSlide" Target="/ppt/notesSlides/notesSlide17.xml" Id="Rc9b81b42722f40a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e1b203117614765" /><Relationship Type="http://schemas.openxmlformats.org/officeDocument/2006/relationships/image" Target="/ppt/media/image3.bin" Id="Rb14895a27caf4923" /><Relationship Type="http://schemas.openxmlformats.org/officeDocument/2006/relationships/notesSlide" Target="/ppt/notesSlides/notesSlide18.xml" Id="R16deda669f4e4e5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cc2af1b61624ce5" /><Relationship Type="http://schemas.openxmlformats.org/officeDocument/2006/relationships/notesSlide" Target="/ppt/notesSlides/notesSlide19.xml" Id="Rbd0abf09273d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e9e7dde82054c94" /><Relationship Type="http://schemas.openxmlformats.org/officeDocument/2006/relationships/notesSlide" Target="/ppt/notesSlides/notesSlide2.xml" Id="R0151f5f9998c45b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deddf71a4814792" /><Relationship Type="http://schemas.openxmlformats.org/officeDocument/2006/relationships/image" Target="/ppt/media/image2.png" Id="Rff1a2383f6994b37" /><Relationship Type="http://schemas.openxmlformats.org/officeDocument/2006/relationships/notesSlide" Target="/ppt/notesSlides/notesSlide20.xml" Id="R2fc58afd1cb1443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255496a072e4bd5" /><Relationship Type="http://schemas.openxmlformats.org/officeDocument/2006/relationships/image" Target="/ppt/media/image17.jpeg" Id="Rd8b87dda48a74ac5" /><Relationship Type="http://schemas.openxmlformats.org/officeDocument/2006/relationships/notesSlide" Target="/ppt/notesSlides/notesSlide21.xml" Id="R22c893df2d2e4e3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0370d18f9f348d4" /><Relationship Type="http://schemas.openxmlformats.org/officeDocument/2006/relationships/image" Target="/ppt/media/image18.jpeg" Id="R48de90152a7d4f69" /><Relationship Type="http://schemas.openxmlformats.org/officeDocument/2006/relationships/notesSlide" Target="/ppt/notesSlides/notesSlide22.xml" Id="Rcff80289450249e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c028594846943f4" /><Relationship Type="http://schemas.openxmlformats.org/officeDocument/2006/relationships/notesSlide" Target="/ppt/notesSlides/notesSlide23.xml" Id="R4c8c066188d940e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7ea41bf17204aad" /><Relationship Type="http://schemas.openxmlformats.org/officeDocument/2006/relationships/image" Target="/ppt/media/image3.png" Id="R68f1544c01884ed8" /><Relationship Type="http://schemas.openxmlformats.org/officeDocument/2006/relationships/notesSlide" Target="/ppt/notesSlides/notesSlide24.xml" Id="R8ccfd7334a41407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6fee3ab926b455e" /><Relationship Type="http://schemas.openxmlformats.org/officeDocument/2006/relationships/image" Target="/ppt/media/image4.bin" Id="R12bdc922f5a54699" /><Relationship Type="http://schemas.openxmlformats.org/officeDocument/2006/relationships/notesSlide" Target="/ppt/notesSlides/notesSlide25.xml" Id="Rdebf5c99f19b4e9c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32d7124768b472f" /><Relationship Type="http://schemas.openxmlformats.org/officeDocument/2006/relationships/notesSlide" Target="/ppt/notesSlides/notesSlide26.xml" Id="R6160c4e9573c41f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0a883f3609e40c5" /><Relationship Type="http://schemas.openxmlformats.org/officeDocument/2006/relationships/notesSlide" Target="/ppt/notesSlides/notesSlide27.xml" Id="R48aacc3a2863435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d51ed08eec943cf" /><Relationship Type="http://schemas.openxmlformats.org/officeDocument/2006/relationships/notesSlide" Target="/ppt/notesSlides/notesSlide28.xml" Id="Rcc56b7363c35436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f5bfa1e0ef6842d2" /><Relationship Type="http://schemas.openxmlformats.org/officeDocument/2006/relationships/notesSlide" Target="/ppt/notesSlides/notesSlide29.xml" Id="Rede9ea7066db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20862ce32864833" /><Relationship Type="http://schemas.openxmlformats.org/officeDocument/2006/relationships/notesSlide" Target="/ppt/notesSlides/notesSlide3.xml" Id="Ra40a390a713843a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53b41b612ed445a" /><Relationship Type="http://schemas.openxmlformats.org/officeDocument/2006/relationships/notesSlide" Target="/ppt/notesSlides/notesSlide30.xml" Id="Rbf99573025c244ac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3f28a4286254745" /><Relationship Type="http://schemas.openxmlformats.org/officeDocument/2006/relationships/image" Target="/ppt/media/image19.jpeg" Id="Rdbd2a7c5e44549f4" /><Relationship Type="http://schemas.openxmlformats.org/officeDocument/2006/relationships/notesSlide" Target="/ppt/notesSlides/notesSlide31.xml" Id="R5c53053f0c6f466f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696e97ee27c42db" /><Relationship Type="http://schemas.openxmlformats.org/officeDocument/2006/relationships/notesSlide" Target="/ppt/notesSlides/notesSlide32.xml" Id="R3a4334cf815041c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47a09bb3f354bac" /><Relationship Type="http://schemas.openxmlformats.org/officeDocument/2006/relationships/notesSlide" Target="/ppt/notesSlides/notesSlide33.xml" Id="R7307e56d7156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07340b8b6e54858" /><Relationship Type="http://schemas.openxmlformats.org/officeDocument/2006/relationships/notesSlide" Target="/ppt/notesSlides/notesSlide4.xml" Id="Rd3387ca50670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6a361c2c7bc4ca9" /><Relationship Type="http://schemas.openxmlformats.org/officeDocument/2006/relationships/image" Target="/ppt/media/image2.jpeg" Id="R7e08708d1ffc4fe3" /><Relationship Type="http://schemas.openxmlformats.org/officeDocument/2006/relationships/image" Target="/ppt/media/image3.jpeg" Id="R5763332025cc4f67" /><Relationship Type="http://schemas.openxmlformats.org/officeDocument/2006/relationships/notesSlide" Target="/ppt/notesSlides/notesSlide5.xml" Id="R73d6e7a0805a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482bf22e5914927" /><Relationship Type="http://schemas.openxmlformats.org/officeDocument/2006/relationships/image" Target="/ppt/media/image4.jpeg" Id="Rb13a586fdbda46f6" /><Relationship Type="http://schemas.openxmlformats.org/officeDocument/2006/relationships/image" Target="/ppt/media/image5.jpeg" Id="R29d9b80af0b7481f" /><Relationship Type="http://schemas.openxmlformats.org/officeDocument/2006/relationships/notesSlide" Target="/ppt/notesSlides/notesSlide6.xml" Id="R40149dc30017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62e7509a2fc4513" /><Relationship Type="http://schemas.openxmlformats.org/officeDocument/2006/relationships/image" Target="/ppt/media/image6.jpeg" Id="R9ec43f3666b04254" /><Relationship Type="http://schemas.openxmlformats.org/officeDocument/2006/relationships/image" Target="/ppt/media/image7.jpeg" Id="R3b642267347d459c" /><Relationship Type="http://schemas.openxmlformats.org/officeDocument/2006/relationships/notesSlide" Target="/ppt/notesSlides/notesSlide7.xml" Id="Rdfe6793b6a8b48e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d2ed4b6e06c466f" /><Relationship Type="http://schemas.openxmlformats.org/officeDocument/2006/relationships/notesSlide" Target="/ppt/notesSlides/notesSlide8.xml" Id="Rf6212147dbaf442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7938b5ce6074e3d" /><Relationship Type="http://schemas.openxmlformats.org/officeDocument/2006/relationships/image" Target="/ppt/media/image8.jpeg" Id="R4a83462a24fa45cc" /><Relationship Type="http://schemas.openxmlformats.org/officeDocument/2006/relationships/image" Target="/ppt/media/image9.jpeg" Id="R76fdb03eb84840ec" /><Relationship Type="http://schemas.openxmlformats.org/officeDocument/2006/relationships/image" Target="/ppt/media/image10.jpeg" Id="Rd71f58eba31148a6" /><Relationship Type="http://schemas.openxmlformats.org/officeDocument/2006/relationships/image" Target="/ppt/media/image11.jpeg" Id="Rf7524cb2d6c941ba" /><Relationship Type="http://schemas.openxmlformats.org/officeDocument/2006/relationships/notesSlide" Target="/ppt/notesSlides/notesSlide9.xml" Id="R4cc0db588db8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2">
            <a:extLst xmlns:a="http://schemas.openxmlformats.org/drawingml/2006/main">
              <a:ext uri="{FF2B5EF4-FFF2-40B4-BE49-F238E27FC236}">
                <a16:creationId xmlns:a16="http://schemas.microsoft.com/office/drawing/2014/main" id="{BE20A24B-2C81-41FD-BEED-0CCA621A3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991995"/>
            <a:ext cx="11397615" cy="138049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5400" b="1" i="0">
                <a:ln w="19050"/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Guanya Seawater Desalination Solutions</a:t>
            </a:r>
          </a:p>
        </p:txBody>
      </p:sp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94997D11-7B77-4F84-82E2-2A541A2C0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3590213"/>
            <a:ext cx="6625771" cy="787702"/>
          </a:xfrm>
          <a:prstGeom xmlns:a="http://schemas.openxmlformats.org/drawingml/2006/main" prst="roundRect">
            <a:avLst>
              <a:gd name="adj" fmla="val 0"/>
            </a:avLst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1000"/>
              </a:spcBef>
              <a:buNone/>
            </a:pPr>
            <a:r>
              <a:rPr sz="20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Water Solutions for Islands, Marine &amp; Remote Projects</a:t>
            </a:r>
          </a:p>
        </p:txBody>
      </p:sp>
      <p:sp>
        <p:nvSpPr>
          <p:cNvPr id="4" name="TextBox 4">
            <a:extLst xmlns:a="http://schemas.openxmlformats.org/drawingml/2006/main">
              <a:ext uri="{FF2B5EF4-FFF2-40B4-BE49-F238E27FC236}">
                <a16:creationId xmlns:a16="http://schemas.microsoft.com/office/drawing/2014/main" id="{8A9DA957-2A61-4F69-8D6E-243E7567C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" y="5943600"/>
            <a:ext cx="9853295" cy="37592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0000" tIns="45720" rIns="91440" bIns="45720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1000"/>
              </a:spcBef>
              <a:buNone/>
            </a:pPr>
            <a:r>
              <a:rPr sz="28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GUANYA WATER SOLUTION  |  ISO-Certified Custom SWRO Factory</a:t>
            </a:r>
          </a:p>
        </p:txBody>
      </p:sp>
    </p:spTree>
    <p:extLst>
      <p:ext uri="{BB962C8B-B14F-4D97-AF65-F5344CB8AC3E}">
        <p14:creationId xmlns:p14="http://schemas.microsoft.com/office/powerpoint/2010/main" val="152774294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651636aef349e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" y="76200"/>
            <a:ext cx="4704080" cy="6712585"/>
          </a:xfrm>
          <a:prstGeom xmlns:a="http://schemas.openxmlformats.org/drawingml/2006/main" prst="rect">
            <a:avLst/>
          </a:prstGeom>
        </p:spPr>
      </p:pic>
      <p:pic>
        <p:nvPicPr>
          <p:cNvPr id="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9c471fd965401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62800" y="0"/>
            <a:ext cx="4806315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557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2">
            <a:extLst xmlns:a="http://schemas.openxmlformats.org/drawingml/2006/main">
              <a:ext uri="{FF2B5EF4-FFF2-40B4-BE49-F238E27FC236}">
                <a16:creationId xmlns:a16="http://schemas.microsoft.com/office/drawing/2014/main" id="{FD86F9DB-0BDA-44C3-92EC-3CD574B08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247" y="1219430"/>
            <a:ext cx="8097274" cy="1484371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Seawater Desalination Product Portfolio</a:t>
            </a:r>
          </a:p>
        </p:txBody>
      </p:sp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38826C30-F30E-407A-9E2A-15613F87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81400"/>
            <a:ext cx="11082020" cy="22777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spcBef>
                <a:spcPts val="1000"/>
              </a:spcBef>
              <a:buNone/>
            </a:pPr>
            <a:r>
              <a:rPr sz="24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Portable SWRO  •  Solar / Hybrid SWRO  •  Skid-Mounted SWRO  •  Containerized SWRO  •  Marine Watermakers</a:t>
            </a:r>
          </a:p>
          <a:p xmlns:a="http://schemas.openxmlformats.org/drawingml/2006/main">
            <a:pPr algn="ctr">
              <a:lnSpc>
                <a:spcPct val="120000"/>
              </a:lnSpc>
              <a:spcBef>
                <a:spcPts val="1000"/>
              </a:spcBef>
              <a:buNone/>
            </a:pPr>
            <a:r>
              <a:rPr sz="24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  <a:p xmlns:a="http://schemas.openxmlformats.org/drawingml/2006/main">
            <a:pPr algn="ctr">
              <a:lnSpc>
                <a:spcPct val="120000"/>
              </a:lnSpc>
              <a:spcBef>
                <a:spcPts val="1000"/>
              </a:spcBef>
              <a:buNone/>
            </a:pPr>
            <a:r>
              <a:rPr sz="24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Reference capacity: 0.56–600 m³/day. Every final system is configured for the actual feed water, product-water target, site and power supply.</a:t>
            </a:r>
          </a:p>
        </p:txBody>
      </p:sp>
    </p:spTree>
    <p:extLst>
      <p:ext uri="{BB962C8B-B14F-4D97-AF65-F5344CB8AC3E}">
        <p14:creationId xmlns:p14="http://schemas.microsoft.com/office/powerpoint/2010/main" val="194025332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EDB7A78C-FC91-4560-B128-62C3B93C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2820" y="686117"/>
            <a:ext cx="10845800" cy="6985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26572365-CB09-4813-B554-EE023C2C5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9020" y="1336953"/>
            <a:ext cx="5298051" cy="38592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2C86C822-8532-41D5-97EC-32291405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3066" y="1138105"/>
            <a:ext cx="4779981" cy="6985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9A1B9CB6-5F8E-4F96-87C3-B0A546AD2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19850" y="419100"/>
            <a:ext cx="5467350" cy="59626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GLOBAL APPLICATION COVERAGE</a:t>
            </a:r>
          </a:p>
          <a:p xmlns:a="http://schemas.openxmlformats.org/drawingml/2006/main">
            <a:pPr marL="285750" indent="-285750">
              <a:buChar char="l"/>
            </a:pPr>
            <a:r>
              <a:rPr b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SHIPS &amp; LONG VOYAGES</a:t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Reliable freshwater production on board.</a:t>
            </a:r>
          </a:p>
          <a:p xmlns:a="http://schemas.openxmlformats.org/drawingml/2006/main">
            <a:pPr marL="285750" indent="-285750">
              <a:buChar char="l"/>
            </a:pPr>
            <a:r>
              <a:rPr b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OFFSHORE &amp; COASTAL PROJECTS</a:t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Compact supply for platforms and remote marine operations.</a:t>
            </a:r>
          </a:p>
          <a:p xmlns:a="http://schemas.openxmlformats.org/drawingml/2006/main">
            <a:pPr marL="285750" indent="-285750">
              <a:buChar char="l"/>
            </a:pPr>
            <a:r>
              <a:rPr b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ISLAND RESORTS &amp; COMMUNITIES</a:t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Stable water for hotels, villages and tourism facilities.</a:t>
            </a:r>
          </a:p>
          <a:p xmlns:a="http://schemas.openxmlformats.org/drawingml/2006/main">
            <a:pPr marL="285750" indent="-285750">
              <a:buChar char="l"/>
            </a:pPr>
            <a:r>
              <a:rPr b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MOBILE, SOLAR &amp; CONTAINERIZED</a:t>
            </a:r>
          </a:p>
          <a:p xmlns:a="http://schemas.openxmlformats.org/drawingml/2006/main">
            <a:pPr marL="285750" indent="-285750">
              <a:buChar char="l"/>
              <a:defRPr sz="165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Each format is engineered for site, capacity and power conditions.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01EBADD0-8A82-4327-A8C5-C56242858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28354" y="2286278"/>
            <a:ext cx="5298051" cy="38592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pic>
        <p:nvPicPr>
          <p:cNvPr id="17" name="图片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aa3fe0f6844d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2400" y="266700"/>
            <a:ext cx="6000750" cy="6324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463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F6CF2F47-2357-482A-A1E2-4A04EB932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1130300"/>
            <a:ext cx="12192000" cy="572769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DFB83326-C6AC-4CB0-9269-6D2046CC6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81000" y="1878966"/>
            <a:ext cx="11405235" cy="46018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 w="12700">
            <a:solidFill>
              <a:srgbClr val="FFFFF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0B5341F7-4842-4C87-A7FC-B784D9DF6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4713" y="6203012"/>
            <a:ext cx="10442575" cy="0"/>
          </a:xfrm>
          <a:prstGeom xmlns:a="http://schemas.openxmlformats.org/drawingml/2006/main" prst="line">
            <a:avLst/>
          </a:prstGeom>
          <a:ln xmlns:a="http://schemas.openxmlformats.org/drawingml/2006/main" w="28575">
            <a:solidFill>
              <a:srgbClr val="4E88E4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6" name="AutoShape 6">
            <a:extLst xmlns:a="http://schemas.openxmlformats.org/drawingml/2006/main">
              <a:ext uri="{FF2B5EF4-FFF2-40B4-BE49-F238E27FC236}">
                <a16:creationId xmlns:a16="http://schemas.microsoft.com/office/drawing/2014/main" id="{2CAE1533-59A4-4AB0-B82E-69D1BEFAF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4326" y="2668232"/>
            <a:ext cx="0" cy="3280747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F3666">
                <a:lumMod val="50000"/>
                <a:alpha val="25098"/>
              </a:srgbClr>
            </a:solidFill>
            <a:prstDash val="solid"/>
            <a:headEnd type="none"/>
            <a:tailEnd type="none"/>
          </a:ln>
        </p:spPr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AC3143CB-6B04-4B08-B266-23942AC89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1002666"/>
            <a:ext cx="10858500" cy="9779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Compact Freshwater Production for Remote Locations</a:t>
            </a:r>
          </a:p>
        </p:txBody>
      </p:sp>
      <p:sp>
        <p:nvSpPr>
          <p:cNvPr id="9" name="TextBox 9">
            <a:extLst xmlns:a="http://schemas.openxmlformats.org/drawingml/2006/main">
              <a:ext uri="{FF2B5EF4-FFF2-40B4-BE49-F238E27FC236}">
                <a16:creationId xmlns:a16="http://schemas.microsoft.com/office/drawing/2014/main" id="{09C55B3C-5DD3-4104-AA6D-739BB77A4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838517" y="1256796"/>
            <a:ext cx="4746916" cy="723901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5C9982D8-E3A9-44E1-BFD7-038B3465B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>
            <a:off x="381317" y="1943231"/>
            <a:ext cx="6313805" cy="472694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9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• Reference capacity: 0.56–4.10 m³/day (28–205 L/h), based on 20 operating hours/day.</a:t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• Compact frame with 360° wheels for easy movement, loading and transport.</a:t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• Suitable for islands, hotels, yachts, workboats, remote communities and emergency supply.</a:t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• Grid, generator, ship power or solar / hybrid integration can be engineered.</a:t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/>
            </a:r>
          </a:p>
          <a:p xmlns:a="http://schemas.openxmlformats.org/drawingml/2006/main">
            <a:pPr indent="0" algn="l">
              <a:lnSpc>
                <a:spcPct val="120000"/>
              </a:lnSpc>
              <a:buNone/>
            </a:pPr>
            <a:r>
              <a:rPr sz="1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• SWRO for seawater; BWRO configuration is available for brackish-water sources.</a:t>
            </a:r>
          </a:p>
        </p:txBody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ADA6CD02-AD35-44E3-B4E6-73D73BD8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Portable SWRO Systems</a:t>
            </a:r>
          </a:p>
        </p:txBody>
      </p:sp>
      <p:pic>
        <p:nvPicPr>
          <p:cNvPr id="26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a7f818252f46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96200" y="1943100"/>
            <a:ext cx="3870325" cy="487743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522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ccff62de264ee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645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04B33027-149C-482D-AF7C-47AE32C93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91500" y="609600"/>
            <a:ext cx="3619500" cy="55816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HYBRID POWER FLEXIBILITY</a:t>
            </a:r>
          </a:p>
          <a:p xmlns:a="http://schemas.openxmlformats.org/drawingml/2006/main">
            <a:pPr marL="285750" indent="-285750">
              <a:buChar char="l"/>
            </a:pPr>
            <a:r>
              <a:rPr b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SOLAR-FIRST OPERATION</a:t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Use available renewable energy for remote and island projects.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GENERATOR BACKUP</a:t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Maintain water production when solar conditions are limited.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GRID COMPATIBILITY</a:t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Connect to local utility power where infrastructure is available.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PROJECT-SPECIFIC DESIGN</a:t>
            </a:r>
          </a:p>
          <a:p xmlns:a="http://schemas.openxmlformats.org/drawingml/2006/main">
            <a:pPr marL="285750" indent="-285750">
              <a:buChar char="l"/>
              <a:defRPr sz="1500">
                <a:solidFill>
                  <a:srgbClr val="FFFFFF"/>
                </a:solidFill>
              </a:defRPr>
            </a:pPr>
            <a:r>
              <a:rPr sz="1500">
                <a:solidFill>
                  <a:srgbClr val="FFFFFF"/>
                </a:solidFill>
              </a:rPr>
              <a:t>Power configuration is matched to capacity, operating hours and site conditions.</a:t>
            </a:r>
          </a:p>
        </p:txBody>
      </p:sp>
      <p:pic>
        <p:nvPicPr>
          <p:cNvPr id="16" name="图片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c798e2c3bc4fd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71450" y="171450"/>
            <a:ext cx="781050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95941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628BB6C1-0517-4769-8F03-429316B07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767397"/>
            <a:ext cx="10845800" cy="6985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590F9F87-F152-424F-8812-40F42F6B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972300" y="552450"/>
            <a:ext cx="4857750" cy="56578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ISLAND FRESHWATER CHALLENGES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REMOTE LOCATION</a:t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Limited freshwater source and difficult logistics.</a:t>
            </a:r>
          </a:p>
          <a:p xmlns:a="http://schemas.openxmlformats.org/drawingml/2006/main">
            <a:pPr marL="285750" indent="-285750">
              <a:buChar char="l"/>
            </a:pPr>
            <a:r>
              <a:rPr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GROWING TOURISM DEMAND</a:t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Guest rooms, restaurants, pools and daily operation require stable supply.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LIMITED INFRASTRUCTURE</a:t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Civil construction, grid power and technical support may be restricted.</a:t>
            </a:r>
          </a:p>
          <a:p xmlns:a="http://schemas.openxmlformats.org/drawingml/2006/main">
            <a:pPr marL="285750" indent="-285750">
              <a:buChar char="l"/>
            </a:pPr>
            <a:r>
              <a:t/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GUANYA RESPONSE</a:t>
            </a:r>
          </a:p>
          <a:p xmlns:a="http://schemas.openxmlformats.org/drawingml/2006/main">
            <a:pPr marL="285750" indent="-285750">
              <a:buChar char="l"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Factory-built SWRO with containerized, solar / hybrid and remote-monitoring options.</a:t>
            </a:r>
          </a:p>
        </p:txBody>
      </p:sp>
      <p:pic>
        <p:nvPicPr>
          <p:cNvPr id="17" name="图片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9a8befe5bd48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71450" y="171450"/>
            <a:ext cx="657225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16341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209E8EF5-DA53-4AD4-8836-02C977DC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552450"/>
            <a:ext cx="4857750" cy="571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20 m³/DAY COMPACT SWRO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REFERENCE CONFIGURATION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Skid-mounted seawater RO for approximately 20,000 L/day freshwater production.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IDEAL FOR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Island hotels, restaurants, resorts, coastal sites and small communities.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CONFIGURATION OPTIONS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DuPont FilmTec (DOW) or VONTRON membranes; Danfoss or CNP / South Pump; PLC, CIP, remote monitoring and solar / hybrid integration.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Final performance is confirmed after feed-water analysis.</a:t>
            </a:r>
          </a:p>
        </p:txBody>
      </p:sp>
      <p:pic>
        <p:nvPicPr>
          <p:cNvPr id="5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04c19bcf98494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429250" y="171450"/>
            <a:ext cx="659130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63217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78EA2506-8BFE-48DE-AF00-14B463C15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86205" y="1067078"/>
            <a:ext cx="5298051" cy="38592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76E97285-FF2D-4BF5-AAAA-09628D668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62800" y="266700"/>
            <a:ext cx="4514850" cy="5334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Space-Saving • Modular • Ready to Ship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2C743DEE-B0C3-4D4F-80EE-72315AF8D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05650" y="952500"/>
            <a:ext cx="4686300" cy="53149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COMPACT FACTORY-BUILT DESIGN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Integrated pretreatment, membrane units, pumping, dosing and electrical control reduce on-site installation work.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EASY TRANSPORT &amp; INSTALLATION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The skid is assembled, inspected and tested before shipment.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0">
                <a:solidFill>
                  <a:schemeClr val="bg1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FULL CUSTOMIZATION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Capacity, materials, voltage / frequency, membrane and pump brands, PLC, CIP and remote monitoring are selected for each project.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Multiple skids can be installed in parallel for future expansion.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53AA9D0B-BBD1-43BF-956E-5AE38959F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354" y="2286278"/>
            <a:ext cx="5298051" cy="38592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pic>
        <p:nvPicPr>
          <p:cNvPr id="20" name="图片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4895a27caf492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71450" y="171450"/>
            <a:ext cx="661035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09791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3C15EFBE-FC26-40C3-A300-D112CA91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400" y="1130300"/>
            <a:ext cx="10858500" cy="11176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400">
                <a:solidFill>
                  <a:schemeClr val="bg1"/>
                </a:solidFill>
              </a:rPr>
              <a:t>20 ft / 40 ft Factory-Built Water Plants</a:t>
            </a:r>
          </a:p>
        </p:txBody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552E626A-398C-416B-B9F7-2D4E7AF9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7254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34265EE2-685A-469D-8771-0F199CC0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104" y="3224530"/>
            <a:ext cx="3050540" cy="59245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>
                <a:solidFill>
                  <a:schemeClr val="bg1"/>
                </a:solidFill>
              </a:rPr>
              <a:t>Integrated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2E5EE858-8824-4477-98B7-C29EE8FBC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3662" y="3974937"/>
            <a:ext cx="3204479" cy="1701963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>
                <a:solidFill>
                  <a:schemeClr val="bg1"/>
                </a:solidFill>
              </a:rPr>
              <a:t>Pretreatment, SWRO, piping, dosing, electrical control and optional CIP are assembled and tested before shipment.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7CBD4F1D-5E25-4ACF-A7C9-718E2865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8786" y="2768600"/>
            <a:ext cx="1454232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B4C38AE6-C99E-47F4-9415-AC388743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61002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28B35CB9-1AFD-42EC-9E2B-B06CE51E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87410" y="3295650"/>
            <a:ext cx="3204480" cy="67928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>
                <a:solidFill>
                  <a:schemeClr val="bg1"/>
                </a:solidFill>
              </a:rPr>
              <a:t>Climate Adapted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8C431D80-9A74-4949-9270-EA9DB0259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87367" y="3975100"/>
            <a:ext cx="3338831" cy="171577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600">
                <a:solidFill>
                  <a:schemeClr val="bg1"/>
                </a:solidFill>
              </a:rPr>
              <a:t>Insulation, ventilation or air conditioning, anti-corrosion treatment and low-noise options are available.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2C29E94A-8904-46B5-AC46-220E6C335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62533" y="2768600"/>
            <a:ext cx="1454233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39CD3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AutoShape 15">
            <a:extLst xmlns:a="http://schemas.openxmlformats.org/drawingml/2006/main">
              <a:ext uri="{FF2B5EF4-FFF2-40B4-BE49-F238E27FC236}">
                <a16:creationId xmlns:a16="http://schemas.microsoft.com/office/drawing/2014/main" id="{FB7545BC-81AF-4849-8F21-B1259F87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4750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D8A4B4B0-DFF7-4CE3-A36E-FE822D10B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1158" y="3295650"/>
            <a:ext cx="3204479" cy="67928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>
                <a:solidFill>
                  <a:schemeClr val="bg1"/>
                </a:solidFill>
              </a:rPr>
              <a:t>Easy Expansion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7FABA1FC-E49D-4801-92AB-E0F6B0E8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1158" y="3974937"/>
            <a:ext cx="3204479" cy="1701963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>
                <a:solidFill>
                  <a:schemeClr val="bg1"/>
                </a:solidFill>
              </a:rPr>
              <a:t>Standard container modules simplify international transport, rapid deployment and future capacity expansion.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821CEA80-21F8-4161-A1BD-A3C6527C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06282" y="2768600"/>
            <a:ext cx="1454232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AutoShape 19">
            <a:extLst xmlns:a="http://schemas.openxmlformats.org/drawingml/2006/main">
              <a:ext uri="{FF2B5EF4-FFF2-40B4-BE49-F238E27FC236}">
                <a16:creationId xmlns:a16="http://schemas.microsoft.com/office/drawing/2014/main" id="{4B62C511-5ACA-4B87-AE3A-939311FD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6635750"/>
            <a:ext cx="12192000" cy="222250"/>
          </a:xfrm>
          <a:custGeom xmlns:a="http://schemas.openxmlformats.org/drawingml/2006/main">
            <a:rect l="l" t="t" r="r" b="b"/>
            <a:pathLst>
              <a:path w="12192000" h="120316">
                <a:moveTo>
                  <a:pt x="0" y="0"/>
                </a:moveTo>
                <a:lnTo>
                  <a:pt x="12192000" y="0"/>
                </a:lnTo>
                <a:lnTo>
                  <a:pt x="12192000" y="120316"/>
                </a:lnTo>
                <a:lnTo>
                  <a:pt x="0" y="120316"/>
                </a:lnTo>
                <a:close/>
              </a:path>
            </a:pathLst>
          </a:cu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20" name="TextBox 20">
            <a:extLst xmlns:a="http://schemas.openxmlformats.org/drawingml/2006/main">
              <a:ext uri="{FF2B5EF4-FFF2-40B4-BE49-F238E27FC236}">
                <a16:creationId xmlns:a16="http://schemas.microsoft.com/office/drawing/2014/main" id="{4EDF343C-9BC5-4038-96EB-F38A2421D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400">
                <a:solidFill>
                  <a:schemeClr val="bg1"/>
                </a:solidFill>
              </a:rPr>
              <a:t>Containerized SWRO Systems</a:t>
            </a:r>
          </a:p>
        </p:txBody>
      </p:sp>
    </p:spTree>
    <p:extLst>
      <p:ext uri="{BB962C8B-B14F-4D97-AF65-F5344CB8AC3E}">
        <p14:creationId xmlns:p14="http://schemas.microsoft.com/office/powerpoint/2010/main" val="178379450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954C940A-0FD4-4FA4-B404-52AFEED9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3406786"/>
            <a:ext cx="12192000" cy="10760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alpha val="10196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cxnSp>
        <p:nvCxnSpPr>
          <p:cNvPr id="40" name="AutoShape 4"/>
          <p:cNvCxnSpPr/>
          <p:nvPr/>
        </p:nvCxnSpPr>
        <p:spPr>
          <a:xfrm xmlns:a="http://schemas.openxmlformats.org/drawingml/2006/main" rot="0">
            <a:off x="660400" y="3944816"/>
            <a:ext cx="10858500" cy="0"/>
          </a:xfrm>
          <a:prstGeom xmlns:a="http://schemas.openxmlformats.org/drawingml/2006/main" prst="straightConnector1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cxn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06EAA67C-8F30-4FC7-B7CC-56B2B77D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11803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100000"/>
                </a:srgbClr>
              </a:gs>
              <a:gs pos="75000">
                <a:srgbClr val="1F3666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69BC1920-9D29-4C76-AFA0-C29B14C5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2475" y="4629150"/>
            <a:ext cx="19050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About</a:t>
            </a:r>
          </a:p>
        </p:txBody>
      </p:sp>
      <p:sp>
        <p:nvSpPr>
          <p:cNvPr id="9" name="AutoShape 9">
            <a:extLst xmlns:a="http://schemas.openxmlformats.org/drawingml/2006/main">
              <a:ext uri="{FF2B5EF4-FFF2-40B4-BE49-F238E27FC236}">
                <a16:creationId xmlns:a16="http://schemas.microsoft.com/office/drawing/2014/main" id="{C7065F89-8CAB-4702-B648-F58C676E9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4514" y="423663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B4031854-687B-4E79-8CD2-415135C3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88485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100000"/>
                </a:srgbClr>
              </a:gs>
              <a:gs pos="75000">
                <a:srgbClr val="339CD3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B68F8886-9130-4F48-967F-C9ADA3CD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33625" y="2552700"/>
            <a:ext cx="20955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Factory &amp; Global</a:t>
            </a:r>
          </a:p>
        </p:txBody>
      </p:sp>
      <p:sp>
        <p:nvSpPr>
          <p:cNvPr id="14" name="AutoShape 14">
            <a:extLst xmlns:a="http://schemas.openxmlformats.org/drawingml/2006/main">
              <a:ext uri="{FF2B5EF4-FFF2-40B4-BE49-F238E27FC236}">
                <a16:creationId xmlns:a16="http://schemas.microsoft.com/office/drawing/2014/main" id="{C33C1FD4-B5CE-4FC0-815D-C46057C93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3381737" y="325935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15" name="AutoShape 15">
            <a:extLst xmlns:a="http://schemas.openxmlformats.org/drawingml/2006/main">
              <a:ext uri="{FF2B5EF4-FFF2-40B4-BE49-F238E27FC236}">
                <a16:creationId xmlns:a16="http://schemas.microsoft.com/office/drawing/2014/main" id="{3CCA405C-77E4-4342-87ED-DC1B52BCF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130300"/>
            <a:ext cx="10858500" cy="1002918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07CD75D6-5D75-4AE8-8D0A-6E4B7D02A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65167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100000"/>
                </a:srgbClr>
              </a:gs>
              <a:gs pos="75000">
                <a:srgbClr val="1F3666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TextBox 19">
            <a:extLst xmlns:a="http://schemas.openxmlformats.org/drawingml/2006/main">
              <a:ext uri="{FF2B5EF4-FFF2-40B4-BE49-F238E27FC236}">
                <a16:creationId xmlns:a16="http://schemas.microsoft.com/office/drawing/2014/main" id="{CD0D4CA0-691C-41F5-847C-CDE0CF7D3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10025" y="4629150"/>
            <a:ext cx="20955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Certifications</a:t>
            </a:r>
          </a:p>
        </p:txBody>
      </p:sp>
      <p:sp>
        <p:nvSpPr>
          <p:cNvPr id="20" name="AutoShape 20">
            <a:extLst xmlns:a="http://schemas.openxmlformats.org/drawingml/2006/main">
              <a:ext uri="{FF2B5EF4-FFF2-40B4-BE49-F238E27FC236}">
                <a16:creationId xmlns:a16="http://schemas.microsoft.com/office/drawing/2014/main" id="{D90CA90A-772D-46AE-932B-45885566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035536" y="423663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22" name="TextBox 22">
            <a:extLst xmlns:a="http://schemas.openxmlformats.org/drawingml/2006/main">
              <a:ext uri="{FF2B5EF4-FFF2-40B4-BE49-F238E27FC236}">
                <a16:creationId xmlns:a16="http://schemas.microsoft.com/office/drawing/2014/main" id="{1C64B7A0-B5D8-45E4-8D4A-00D7C2F9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41849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100000"/>
                </a:srgbClr>
              </a:gs>
              <a:gs pos="75000">
                <a:srgbClr val="339CD3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TextBox 24">
            <a:extLst xmlns:a="http://schemas.openxmlformats.org/drawingml/2006/main">
              <a:ext uri="{FF2B5EF4-FFF2-40B4-BE49-F238E27FC236}">
                <a16:creationId xmlns:a16="http://schemas.microsoft.com/office/drawing/2014/main" id="{01699074-AF64-4F26-A0EE-25E0F4732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686425" y="2552700"/>
            <a:ext cx="20955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Products</a:t>
            </a:r>
          </a:p>
        </p:txBody>
      </p:sp>
      <p:sp>
        <p:nvSpPr>
          <p:cNvPr id="25" name="AutoShape 25">
            <a:extLst xmlns:a="http://schemas.openxmlformats.org/drawingml/2006/main">
              <a:ext uri="{FF2B5EF4-FFF2-40B4-BE49-F238E27FC236}">
                <a16:creationId xmlns:a16="http://schemas.microsoft.com/office/drawing/2014/main" id="{17DAF8A0-E7B7-42C7-B6F1-D77374D84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6735101" y="325935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27" name="TextBox 27">
            <a:extLst xmlns:a="http://schemas.openxmlformats.org/drawingml/2006/main">
              <a:ext uri="{FF2B5EF4-FFF2-40B4-BE49-F238E27FC236}">
                <a16:creationId xmlns:a16="http://schemas.microsoft.com/office/drawing/2014/main" id="{36897F94-7A1D-448E-A8B1-619925CF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18531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1F3666">
                  <a:lumMod val="60000"/>
                  <a:lumOff val="40000"/>
                  <a:alpha val="100000"/>
                </a:srgbClr>
              </a:gs>
              <a:gs pos="75000">
                <a:srgbClr val="1F3666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9" name="TextBox 29">
            <a:extLst xmlns:a="http://schemas.openxmlformats.org/drawingml/2006/main">
              <a:ext uri="{FF2B5EF4-FFF2-40B4-BE49-F238E27FC236}">
                <a16:creationId xmlns:a16="http://schemas.microsoft.com/office/drawing/2014/main" id="{2EAC06A1-A298-46FF-B74C-483183169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362825" y="4629150"/>
            <a:ext cx="20955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Delivery</a:t>
            </a:r>
          </a:p>
        </p:txBody>
      </p:sp>
      <p:sp>
        <p:nvSpPr>
          <p:cNvPr id="30" name="AutoShape 30">
            <a:extLst xmlns:a="http://schemas.openxmlformats.org/drawingml/2006/main">
              <a:ext uri="{FF2B5EF4-FFF2-40B4-BE49-F238E27FC236}">
                <a16:creationId xmlns:a16="http://schemas.microsoft.com/office/drawing/2014/main" id="{FD771AD1-CC0D-4E8F-A38B-785872965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11783" y="423663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32" name="TextBox 32">
            <a:extLst xmlns:a="http://schemas.openxmlformats.org/drawingml/2006/main">
              <a:ext uri="{FF2B5EF4-FFF2-40B4-BE49-F238E27FC236}">
                <a16:creationId xmlns:a16="http://schemas.microsoft.com/office/drawing/2014/main" id="{8DC62360-2476-425A-8DE1-A956BAAD8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95213" y="3650127"/>
            <a:ext cx="586504" cy="586504"/>
          </a:xfrm>
          <a:prstGeom xmlns:a="http://schemas.openxmlformats.org/drawingml/2006/main" prst="ellipse">
            <a:avLst/>
          </a:prstGeom>
          <a:gradFill xmlns:a="http://schemas.openxmlformats.org/drawingml/2006/main">
            <a:gsLst>
              <a:gs pos="0">
                <a:srgbClr val="339CD3">
                  <a:lumMod val="60000"/>
                  <a:lumOff val="40000"/>
                  <a:alpha val="100000"/>
                </a:srgbClr>
              </a:gs>
              <a:gs pos="75000">
                <a:srgbClr val="339CD3">
                  <a:alpha val="100000"/>
                </a:srgbClr>
              </a:gs>
            </a:gsLst>
            <a:lin ang="2700000"/>
          </a:gradFill>
          <a:ln xmlns:a="http://schemas.openxmlformats.org/drawingml/2006/main" w="12700">
            <a:solidFill>
              <a:srgbClr val="2F2F2F">
                <a:alpha val="100000"/>
              </a:srgbClr>
            </a:solidFill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4" name="TextBox 34">
            <a:extLst xmlns:a="http://schemas.openxmlformats.org/drawingml/2006/main">
              <a:ext uri="{FF2B5EF4-FFF2-40B4-BE49-F238E27FC236}">
                <a16:creationId xmlns:a16="http://schemas.microsoft.com/office/drawing/2014/main" id="{A6DC9A36-C42B-4FED-9353-187D80346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29725" y="2552700"/>
            <a:ext cx="1714500" cy="6667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Contact</a:t>
            </a:r>
          </a:p>
        </p:txBody>
      </p:sp>
      <p:sp>
        <p:nvSpPr>
          <p:cNvPr id="35" name="AutoShape 35">
            <a:extLst xmlns:a="http://schemas.openxmlformats.org/drawingml/2006/main">
              <a:ext uri="{FF2B5EF4-FFF2-40B4-BE49-F238E27FC236}">
                <a16:creationId xmlns:a16="http://schemas.microsoft.com/office/drawing/2014/main" id="{2F2F9C75-B20F-4F24-BDF0-FE76654B2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10088465" y="3259351"/>
            <a:ext cx="0" cy="387901"/>
          </a:xfrm>
          <a:prstGeom xmlns:a="http://schemas.openxmlformats.org/drawingml/2006/main" prst="line">
            <a:avLst/>
          </a:prstGeom>
          <a:ln xmlns:a="http://schemas.openxmlformats.org/drawingml/2006/main" w="6350">
            <a:gradFill>
              <a:gsLst>
                <a:gs pos="0">
                  <a:srgbClr val="1F3666">
                    <a:alpha val="0"/>
                  </a:srgbClr>
                </a:gs>
                <a:gs pos="100000">
                  <a:srgbClr val="1F3666">
                    <a:alpha val="100000"/>
                  </a:srgbClr>
                </a:gs>
              </a:gsLst>
              <a:lin ang="0"/>
            </a:gradFill>
            <a:prstDash val="solid"/>
            <a:headEnd type="none"/>
            <a:tailEnd type="triangle"/>
          </a:ln>
        </p:spPr>
      </p:sp>
      <p:sp>
        <p:nvSpPr>
          <p:cNvPr id="36" name="TextBox 36">
            <a:extLst xmlns:a="http://schemas.openxmlformats.org/drawingml/2006/main">
              <a:ext uri="{FF2B5EF4-FFF2-40B4-BE49-F238E27FC236}">
                <a16:creationId xmlns:a16="http://schemas.microsoft.com/office/drawing/2014/main" id="{B2F8BBD4-52F6-492B-AA7E-7ECE721CE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4800">
                <a:solidFill>
                  <a:schemeClr val="bg1"/>
                </a:solidFill>
              </a:rPr>
              <a:t>Catalogue</a:t>
            </a:r>
          </a:p>
        </p:txBody>
      </p:sp>
    </p:spTree>
    <p:extLst>
      <p:ext uri="{BB962C8B-B14F-4D97-AF65-F5344CB8AC3E}">
        <p14:creationId xmlns:p14="http://schemas.microsoft.com/office/powerpoint/2010/main" val="1950952128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9088F607-2B8A-430A-A008-D06C5B7CA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112395"/>
            <a:ext cx="6910705" cy="72250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2000" b="0">
                <a:solidFill>
                  <a:srgbClr val="FFFFFF"/>
                </a:solidFill>
              </a:rPr>
              <a:t>CONTAINERIZED SWRO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FACTORY ASSEMBLED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Pretreatment, reverse osmosis, piping, valves, dosing and electrical control are integrated before shipment.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TRANSPORT-READY FORMAT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Standard 20 ft / 40 ft container dimensions simplify road and sea transport.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PLUG &amp; PLAY CONNECTION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The site normally prepares the foundation, feed-water connection, power and product-water outlet.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CUSTOM ENVIRONMENTAL DESIGN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Insulation, air conditioning, ventilation, anti-corrosion and low-noise options can be selected.</a:t>
            </a:r>
          </a:p>
        </p:txBody>
      </p:sp>
      <p:pic>
        <p:nvPicPr>
          <p:cNvPr id="5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1a2383f6994b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228600"/>
            <a:ext cx="4789170" cy="61010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377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8E14CDB0-D426-4F76-9327-AF62F7AC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905" y="266700"/>
            <a:ext cx="4648200" cy="62972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RAPID SITE DEPLOYMENT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Factory-preassembled and tested before shipment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1600">
                <a:solidFill>
                  <a:srgbClr val="FFFFFF"/>
                </a:solidFill>
              </a:rPr>
              <a:t>• Minimal site foundation and utility connections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1600">
                <a:solidFill>
                  <a:srgbClr val="FFFFFF"/>
                </a:solidFill>
              </a:rPr>
              <a:t>• Standard container lifting and transport points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Suitable for islands, coastal sites and remote projects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chemeClr val="bg1"/>
                </a:solidFill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COASTAL ENVIRONMENT OPTIONS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Anti-corrosion coating, salt-spray protection, thermal insulation, ventilation and air conditioning can be configured.</a:t>
            </a:r>
          </a:p>
        </p:txBody>
      </p:sp>
      <p:pic>
        <p:nvPicPr>
          <p:cNvPr id="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b87dda48a74a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00600" y="1295400"/>
            <a:ext cx="7249160" cy="54349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27198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FFE7A5DC-75AC-4215-9424-EBD316C6C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" y="152400"/>
            <a:ext cx="6008370" cy="589470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INTEGRATED CONTAINER INTERIOR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Organized piping and valve layout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High-pressure pump and membrane trains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PLC control and alarm functions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Conductivity, pressure and flow monitoring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Optional CIP cleaning system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• Remote monitoring available</a:t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olidFill>
                  <a:schemeClr val="bg1"/>
                </a:solidFill>
              </a:rPr>
              <a:t/>
            </a:r>
          </a:p>
          <a:p xmlns:a="http://schemas.openxmlformats.org/drawingml/2006/main"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All internal equipment is configured to the selected capacity, feed water and product-water requirements.</a:t>
            </a:r>
          </a:p>
        </p:txBody>
      </p:sp>
      <p:pic>
        <p:nvPicPr>
          <p:cNvPr id="5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de90152a7d4f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0" y="457200"/>
            <a:ext cx="5565775" cy="55054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5241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28C6216D-C403-4994-B817-00299135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6675" y="2309054"/>
            <a:ext cx="2748573" cy="39291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 w="15875">
            <a:solidFill>
              <a:srgbClr val="1F366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E85A6394-467B-417E-B59F-A0AD00D1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8263" y="3061348"/>
            <a:ext cx="2547583" cy="67959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>
                <a:solidFill>
                  <a:schemeClr val="bg1"/>
                </a:solidFill>
              </a:rPr>
              <a:t>Marine-Ready Design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201DFC96-3E4D-46D0-B22B-18D817506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6871" y="3734043"/>
            <a:ext cx="2792837" cy="2268938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600">
                <a:solidFill>
                  <a:schemeClr val="bg1"/>
                </a:solidFill>
              </a:rPr>
              <a:t>Corrosion-resistant materials and secure component layout support vessels and offshore facilities.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61A3383B-137A-429A-B02E-4248F4688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6676" y="2683796"/>
            <a:ext cx="2748573" cy="56946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lumMod val="75000"/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067544ED-24E1-412E-A6E6-182F544F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01982" y="2309054"/>
            <a:ext cx="2748573" cy="39291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 w="15875">
            <a:solidFill>
              <a:srgbClr val="1F366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532AEF52-315A-4E8B-8D80-20B506A50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5739" y="3061348"/>
            <a:ext cx="2547583" cy="67959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  <a:defRPr sz="1650">
                <a:solidFill>
                  <a:srgbClr val="FFFFFF"/>
                </a:solidFill>
              </a:defRPr>
            </a:pPr>
            <a:r>
              <a:rPr sz="1650">
                <a:solidFill>
                  <a:srgbClr val="FFFFFF"/>
                </a:solidFill>
              </a:rPr>
              <a:t>Compact Size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0E2356C6-BDD8-43E2-9CC9-CB10EFC68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9705" y="3646803"/>
            <a:ext cx="2677592" cy="244342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600">
                <a:solidFill>
                  <a:schemeClr val="bg1"/>
                </a:solidFill>
              </a:rPr>
              <a:t>Skid, cabinet or compact frames fit engine rooms, decks and other space-limited areas.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DE815BE4-2C2C-4A3B-9FB7-3E4D54A1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01983" y="2683796"/>
            <a:ext cx="2748573" cy="56946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lumMod val="75000"/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AutoShape 15">
            <a:extLst xmlns:a="http://schemas.openxmlformats.org/drawingml/2006/main">
              <a:ext uri="{FF2B5EF4-FFF2-40B4-BE49-F238E27FC236}">
                <a16:creationId xmlns:a16="http://schemas.microsoft.com/office/drawing/2014/main" id="{4664C9A8-1499-412F-B2F4-DB339AC2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7289" y="2309054"/>
            <a:ext cx="2748572" cy="39291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 w="15875">
            <a:solidFill>
              <a:srgbClr val="1F366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917060ED-CDC9-448C-819C-F4DD5694D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88440" y="3141264"/>
            <a:ext cx="2547582" cy="67959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>
                <a:solidFill>
                  <a:schemeClr val="bg1"/>
                </a:solidFill>
              </a:rPr>
              <a:t>Power Compatibility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E91E4FC3-154C-4211-8AE9-7FA7C17F7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54595" y="3810194"/>
            <a:ext cx="2821304" cy="22733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400">
                <a:solidFill>
                  <a:schemeClr val="bg1"/>
                </a:solidFill>
              </a:rPr>
              <a:t>Voltage, frequency and shipboard power interfaces are engineered for each vessel.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4175F9CD-5F6E-4F0C-BAA2-6A95076EF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7290" y="2683796"/>
            <a:ext cx="2748572" cy="56946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lumMod val="75000"/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AutoShape 20">
            <a:extLst xmlns:a="http://schemas.openxmlformats.org/drawingml/2006/main">
              <a:ext uri="{FF2B5EF4-FFF2-40B4-BE49-F238E27FC236}">
                <a16:creationId xmlns:a16="http://schemas.microsoft.com/office/drawing/2014/main" id="{BFA881F8-5B70-4CE2-BCD6-35A539B8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52597" y="2309054"/>
            <a:ext cx="2748573" cy="39291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 w="15875">
            <a:solidFill>
              <a:srgbClr val="1F366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1" name="TextBox 21">
            <a:extLst xmlns:a="http://schemas.openxmlformats.org/drawingml/2006/main">
              <a:ext uri="{FF2B5EF4-FFF2-40B4-BE49-F238E27FC236}">
                <a16:creationId xmlns:a16="http://schemas.microsoft.com/office/drawing/2014/main" id="{E967EADF-8C61-4EC9-A44C-B78594E8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09958" y="3061254"/>
            <a:ext cx="2547583" cy="67959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>
                <a:solidFill>
                  <a:schemeClr val="bg1"/>
                </a:solidFill>
              </a:rPr>
              <a:t>Automatic Protection</a:t>
            </a:r>
          </a:p>
        </p:txBody>
      </p:sp>
      <p:sp>
        <p:nvSpPr>
          <p:cNvPr id="22" name="TextBox 22">
            <a:extLst xmlns:a="http://schemas.openxmlformats.org/drawingml/2006/main">
              <a:ext uri="{FF2B5EF4-FFF2-40B4-BE49-F238E27FC236}">
                <a16:creationId xmlns:a16="http://schemas.microsoft.com/office/drawing/2014/main" id="{099B08BC-492F-4152-BB9D-008EABC2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01491" y="3740979"/>
            <a:ext cx="2656205" cy="2408554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400">
                <a:solidFill>
                  <a:schemeClr val="bg1"/>
                </a:solidFill>
              </a:rPr>
              <a:t>PLC control, alarms and water-quality monitoring simplify operation and protect the RO system.</a:t>
            </a:r>
          </a:p>
        </p:txBody>
      </p:sp>
      <p:sp>
        <p:nvSpPr>
          <p:cNvPr id="23" name="TextBox 23">
            <a:extLst xmlns:a="http://schemas.openxmlformats.org/drawingml/2006/main">
              <a:ext uri="{FF2B5EF4-FFF2-40B4-BE49-F238E27FC236}">
                <a16:creationId xmlns:a16="http://schemas.microsoft.com/office/drawing/2014/main" id="{23ED4E46-6EEB-49EC-A1CC-4789A7568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52597" y="2683796"/>
            <a:ext cx="2748573" cy="56946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3666">
              <a:lumMod val="75000"/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TextBox 24">
            <a:extLst xmlns:a="http://schemas.openxmlformats.org/drawingml/2006/main">
              <a:ext uri="{FF2B5EF4-FFF2-40B4-BE49-F238E27FC236}">
                <a16:creationId xmlns:a16="http://schemas.microsoft.com/office/drawing/2014/main" id="{E3F63EED-7ACB-468F-BE1E-0A91C415E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400">
                <a:solidFill>
                  <a:schemeClr val="bg1"/>
                </a:solidFill>
              </a:rPr>
              <a:t>Marine Watermakers</a:t>
            </a:r>
          </a:p>
        </p:txBody>
      </p:sp>
    </p:spTree>
    <p:extLst>
      <p:ext uri="{BB962C8B-B14F-4D97-AF65-F5344CB8AC3E}">
        <p14:creationId xmlns:p14="http://schemas.microsoft.com/office/powerpoint/2010/main" val="90062369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82CCA2DB-A8F1-405A-A72A-45DCE7F42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767397"/>
            <a:ext cx="10845800" cy="69850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BD2C1B1D-BD22-4421-986E-632F63002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446" y="228785"/>
            <a:ext cx="5655945" cy="636524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285750" indent="-285750">
              <a:buChar char="l"/>
            </a:pP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B36EF96E-2B81-42D7-A8FC-DFC7926B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20097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</a:p>
        </p:txBody>
      </p:sp>
      <p:pic>
        <p:nvPicPr>
          <p:cNvPr id="20" name="图片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f1544c01884e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9855" y="1833880"/>
            <a:ext cx="5059045" cy="3696335"/>
          </a:xfrm>
          <a:prstGeom xmlns:a="http://schemas.openxmlformats.org/drawingml/2006/main" prst="rect">
            <a:avLst/>
          </a:prstGeom>
        </p:spPr>
      </p:pic>
      <p:sp>
        <p:nvSpPr>
          <p:cNvPr id="15" name="文本框 14">
            <a:extLst xmlns:a="http://schemas.openxmlformats.org/drawingml/2006/main">
              <a:ext uri="{FF2B5EF4-FFF2-40B4-BE49-F238E27FC236}">
                <a16:creationId xmlns:a16="http://schemas.microsoft.com/office/drawing/2014/main" id="{4C0BBD77-2DAB-4899-94A9-C8AEDC564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381000"/>
            <a:ext cx="5961380" cy="63188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MARINE SWRO EQUIPMENT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chemeClr val="bg1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CORROSION-RESISTANT DESIGN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Materials and coatings are selected for high-salinity, high-humidity marine environments.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COMPACT INSTALLATION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Skid, cabinet and modular configurations can fit decks, engine rooms and equipment compartments.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600">
                <a:solidFill>
                  <a:schemeClr val="bg1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STABLE OPERATION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Pressure, conductivity, alarms and automatic protection support reliable water production on board.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CUSTOM POWER INTERFACE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>
                <a:solidFill>
                  <a:srgbClr val="FFFFFF"/>
                </a:solidFill>
              </a:rPr>
              <a:t>Voltage, frequency and control integration are matched to the vessel or offshore facility.</a:t>
            </a:r>
          </a:p>
        </p:txBody>
      </p:sp>
    </p:spTree>
    <p:extLst>
      <p:ext uri="{BB962C8B-B14F-4D97-AF65-F5344CB8AC3E}">
        <p14:creationId xmlns:p14="http://schemas.microsoft.com/office/powerpoint/2010/main" val="494757531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0D1C24C4-F910-481D-BF1A-318F7435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76250"/>
            <a:ext cx="5048250" cy="5867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ISLAND RESORT WATER SUPPLY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STABLE FRESHWATER PRODUCTION</a:t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For guest rooms, restaurants, kitchens, swimming pools, staff facilities and daily resort operation.</a:t>
            </a:r>
          </a:p>
          <a:p xmlns:a="http://schemas.openxmlformats.org/drawingml/2006/main">
            <a:r>
              <a:rPr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CONTAINERIZED DELIVERY</a:t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Factory assembly and FAT reduce site work and simplify international transport.</a:t>
            </a:r>
          </a:p>
          <a:p xmlns:a="http://schemas.openxmlformats.org/drawingml/2006/main">
            <a:r>
              <a:rPr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MODULAR CAPACITY</a:t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Projects from 60–1,000 m³/day can be configured through one or multiple SWRO trains.</a:t>
            </a:r>
          </a:p>
          <a:p xmlns:a="http://schemas.openxmlformats.org/drawingml/2006/main">
            <a:r>
              <a:rPr sz="16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REMOTE-SITE OPTIONS</a:t>
            </a:r>
          </a:p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Solar / hybrid power, low-noise design, insulation, air conditioning and remote monitoring are available.</a:t>
            </a:r>
          </a:p>
        </p:txBody>
      </p:sp>
      <p:pic>
        <p:nvPicPr>
          <p:cNvPr id="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bdc922f5a5469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0" y="171450"/>
            <a:ext cx="649605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13478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F8011D7A-BEB6-4391-8D12-FBF1CA25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1197344"/>
            <a:ext cx="4320067" cy="4869712"/>
          </a:xfrm>
          <a:custGeom xmlns:a="http://schemas.openxmlformats.org/drawingml/2006/main">
            <a:rect l="l" t="t" r="r" b="b"/>
            <a:pathLst>
              <a:path w="4320067" h="4869712">
                <a:moveTo>
                  <a:pt x="1885211" y="0"/>
                </a:moveTo>
                <a:cubicBezTo>
                  <a:pt x="3229945" y="0"/>
                  <a:pt x="4320067" y="1090122"/>
                  <a:pt x="4320067" y="2434856"/>
                </a:cubicBezTo>
                <a:cubicBezTo>
                  <a:pt x="4320067" y="3779590"/>
                  <a:pt x="3229945" y="4869712"/>
                  <a:pt x="1885211" y="4869712"/>
                </a:cubicBezTo>
                <a:cubicBezTo>
                  <a:pt x="1128798" y="4869712"/>
                  <a:pt x="452946" y="4524791"/>
                  <a:pt x="6358" y="3983651"/>
                </a:cubicBezTo>
                <a:lnTo>
                  <a:pt x="0" y="3975149"/>
                </a:lnTo>
                <a:lnTo>
                  <a:pt x="0" y="2930155"/>
                </a:lnTo>
                <a:lnTo>
                  <a:pt x="21830" y="3015053"/>
                </a:lnTo>
                <a:cubicBezTo>
                  <a:pt x="268861" y="3809284"/>
                  <a:pt x="1009691" y="4385954"/>
                  <a:pt x="1885210" y="4385954"/>
                </a:cubicBezTo>
                <a:cubicBezTo>
                  <a:pt x="2962772" y="4385954"/>
                  <a:pt x="3836308" y="3512418"/>
                  <a:pt x="3836308" y="2434856"/>
                </a:cubicBezTo>
                <a:cubicBezTo>
                  <a:pt x="3836308" y="1357294"/>
                  <a:pt x="2962772" y="483758"/>
                  <a:pt x="1885210" y="483758"/>
                </a:cubicBezTo>
                <a:cubicBezTo>
                  <a:pt x="1009691" y="483758"/>
                  <a:pt x="268861" y="1060429"/>
                  <a:pt x="21830" y="1854659"/>
                </a:cubicBezTo>
                <a:lnTo>
                  <a:pt x="0" y="1939557"/>
                </a:lnTo>
                <a:lnTo>
                  <a:pt x="0" y="894564"/>
                </a:lnTo>
                <a:lnTo>
                  <a:pt x="6358" y="886062"/>
                </a:lnTo>
                <a:cubicBezTo>
                  <a:pt x="452946" y="344922"/>
                  <a:pt x="1128798" y="0"/>
                  <a:pt x="1885211" y="0"/>
                </a:cubicBezTo>
                <a:close/>
              </a:path>
            </a:pathLst>
          </a:custGeom>
          <a:solidFill xmlns:a="http://schemas.openxmlformats.org/drawingml/2006/main">
            <a:srgbClr val="2A548C">
              <a:alpha val="14901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4" name="TextBox 4">
            <a:extLst xmlns:a="http://schemas.openxmlformats.org/drawingml/2006/main">
              <a:ext uri="{FF2B5EF4-FFF2-40B4-BE49-F238E27FC236}">
                <a16:creationId xmlns:a16="http://schemas.microsoft.com/office/drawing/2014/main" id="{3BD7988B-9C8D-4A0D-A298-5003CD28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21005" y="2283460"/>
            <a:ext cx="4559300" cy="2958465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Stable Water Quality</a:t>
            </a:r>
          </a:p>
          <a:p xmlns:a="http://schemas.openxmlformats.org/drawingml/2006/main">
            <a:pPr algn="l"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Designed Around the Feed Water</a:t>
            </a:r>
          </a:p>
        </p:txBody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C14F2058-66A7-49C7-A3D6-B220BBD85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35410" y="685800"/>
            <a:ext cx="5483795" cy="57643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Pretreatment + SWRO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5176C951-9943-4CEC-A6C3-F99CCA08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43665" y="1338432"/>
            <a:ext cx="5483795" cy="80648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Pretreatment protects the high-pressure SWRO stage. Reference salt rejection is typically 99.2%; final performance depends on feed water and membrane selection.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B5E3AD7F-D927-4DD1-9BF1-FB299E33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58697" y="1238754"/>
            <a:ext cx="776436" cy="7764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AB3F62D2-23D6-4F7F-B479-1DCC598B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19865" y="2895658"/>
            <a:ext cx="5483795" cy="57643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800">
                <a:solidFill>
                  <a:schemeClr val="bg1"/>
                </a:solidFill>
              </a:rPr>
              <a:t>Energy Management</a:t>
            </a:r>
          </a:p>
        </p:txBody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667038BE-0182-4363-A5B8-494947096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10975" y="3428910"/>
            <a:ext cx="5483795" cy="80648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High-efficiency pumps and an optional energy recovery device can be selected for larger systems.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938CC109-E5F3-4B26-B367-91CB7B7C1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58697" y="3049197"/>
            <a:ext cx="776436" cy="7764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9CD3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2E34F6B6-EA73-4646-B20A-BFA0803D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10975" y="4751186"/>
            <a:ext cx="5483795" cy="57643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Water Quality &amp; Hygiene</a:t>
            </a:r>
          </a:p>
        </p:txBody>
      </p:sp>
      <p:sp>
        <p:nvSpPr>
          <p:cNvPr id="15" name="TextBox 15">
            <a:extLst xmlns:a="http://schemas.openxmlformats.org/drawingml/2006/main">
              <a:ext uri="{FF2B5EF4-FFF2-40B4-BE49-F238E27FC236}">
                <a16:creationId xmlns:a16="http://schemas.microsoft.com/office/drawing/2014/main" id="{88D41B0B-A6D4-4C65-A7DA-60B22F43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35105" y="5327618"/>
            <a:ext cx="5483795" cy="80648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Product conditioning, UV or ozone disinfection and hygienic piping can be configured for the intended use.</a:t>
            </a:r>
          </a:p>
        </p:txBody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65E66820-BD68-4C5F-93C9-A818FE76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58697" y="4859640"/>
            <a:ext cx="776436" cy="77643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AB20785A-3ED2-4C1A-998C-3EA206034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952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400">
                <a:solidFill>
                  <a:schemeClr val="bg1"/>
                </a:solidFill>
              </a:rPr>
              <a:t>Core Treatment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1469879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48F99FC0-6C20-4C87-8464-500F2E513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400" y="1130300"/>
            <a:ext cx="10858500" cy="99822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4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Daily Capacity Is the Primary International Reference</a:t>
            </a:r>
          </a:p>
        </p:txBody>
      </p:sp>
      <p:sp>
        <p:nvSpPr>
          <p:cNvPr id="5" name="TextBox 5">
            <a:extLst xmlns:a="http://schemas.openxmlformats.org/drawingml/2006/main">
              <a:ext uri="{FF2B5EF4-FFF2-40B4-BE49-F238E27FC236}">
                <a16:creationId xmlns:a16="http://schemas.microsoft.com/office/drawing/2014/main" id="{07B1B662-A86C-4F05-895A-47E6F014F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987945" y="1895717"/>
            <a:ext cx="1673225" cy="123253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522DF69B-9A57-4E67-912A-6DD457D4D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2760" y="2819115"/>
            <a:ext cx="3000015" cy="688594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>
                <a:solidFill>
                  <a:schemeClr val="bg1"/>
                </a:solidFill>
              </a:rPr>
              <a:t>Portable SWRO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FDEED88C-45C9-441D-A24E-77EB92CBE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8281" y="3657314"/>
            <a:ext cx="3289299" cy="1835784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0.56–4.10 m³/day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(28–205 L/h)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/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Mobile frame or portable case; solar / hybrid option; small remote and marine demand.</a:t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77040C4F-9A30-49CB-9844-A318C9EDD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62654" y="1829042"/>
            <a:ext cx="1132730" cy="113273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9CD3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58A0BA10-0E34-4366-A8C4-D62F8D56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48061" y="2666714"/>
            <a:ext cx="3000015" cy="688594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>
                <a:solidFill>
                  <a:schemeClr val="bg1"/>
                </a:solidFill>
              </a:rPr>
              <a:t>Small / Medium SWRO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97244E19-439E-4AD0-8B7D-F7443881D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50246" y="3578575"/>
            <a:ext cx="3365500" cy="214439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6–200 m³/day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(0.3–10 m³/h)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/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Skid-mounted or containerized; PLC and CIP; resorts, communities and vessels.</a:t>
            </a:r>
          </a:p>
        </p:txBody>
      </p:sp>
      <p:sp>
        <p:nvSpPr>
          <p:cNvPr id="15" name="TextBox 15">
            <a:extLst xmlns:a="http://schemas.openxmlformats.org/drawingml/2006/main">
              <a:ext uri="{FF2B5EF4-FFF2-40B4-BE49-F238E27FC236}">
                <a16:creationId xmlns:a16="http://schemas.microsoft.com/office/drawing/2014/main" id="{149FC044-0336-4E20-B9A9-279A3783B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82357" y="1676642"/>
            <a:ext cx="1132730" cy="113273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CD4C9DEF-6D58-4E13-BF98-3B842DB9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610564" y="2808954"/>
            <a:ext cx="3000015" cy="688594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>
                <a:solidFill>
                  <a:schemeClr val="bg1"/>
                </a:solidFill>
              </a:rPr>
              <a:t>Large SWRO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D61B9EC7-CAD9-472D-87D6-E9F0B85AD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39371" y="3653504"/>
            <a:ext cx="3843655" cy="199136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300–600 m³/day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(15–30 m³/h)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/>
            </a:r>
          </a:p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20 ft / 40 ft container or engineered skid; remote monitoring and energy recovery available.</a:t>
            </a:r>
          </a:p>
        </p:txBody>
      </p:sp>
      <p:sp>
        <p:nvSpPr>
          <p:cNvPr id="19" name="TextBox 19">
            <a:extLst xmlns:a="http://schemas.openxmlformats.org/drawingml/2006/main">
              <a:ext uri="{FF2B5EF4-FFF2-40B4-BE49-F238E27FC236}">
                <a16:creationId xmlns:a16="http://schemas.microsoft.com/office/drawing/2014/main" id="{EFD0AFC0-4DAD-4C91-AE4C-D7939CBD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000">
                <a:solidFill>
                  <a:schemeClr val="bg1"/>
                </a:solidFill>
              </a:rPr>
              <a:t>Reference Capacity Guide</a:t>
            </a:r>
          </a:p>
        </p:txBody>
      </p:sp>
    </p:spTree>
    <p:extLst>
      <p:ext uri="{BB962C8B-B14F-4D97-AF65-F5344CB8AC3E}">
        <p14:creationId xmlns:p14="http://schemas.microsoft.com/office/powerpoint/2010/main" val="8937907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C18D1CCF-AE40-4569-8578-74AACDED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400" y="1953928"/>
            <a:ext cx="3484528" cy="4076299"/>
          </a:xfrm>
          <a:prstGeom xmlns:a="http://schemas.openxmlformats.org/drawingml/2006/main" prst="roundRect">
            <a:avLst>
              <a:gd name="adj" fmla="val 66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ECD9503D-43F3-48F6-B1D7-48B01CA3E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7725" y="2714625"/>
            <a:ext cx="3105150" cy="5715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800">
                <a:solidFill>
                  <a:srgbClr val="FFFFFF"/>
                </a:solidFill>
              </a:defRPr>
            </a:pPr>
            <a:r>
              <a:rPr sz="1800">
                <a:solidFill>
                  <a:srgbClr val="FFFFFF"/>
                </a:solidFill>
              </a:rPr>
              <a:t>Design Basis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D7132C04-8E04-4CD9-BA18-F340E24C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7725" y="3429000"/>
            <a:ext cx="3105150" cy="238125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Type: SWRO / BWRO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Capacity: 0.56–600 m³/day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Flow: 28 L/h–30 m³/h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Basis: 20 operating h/day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Feed TDS: &lt;40,000 / &lt;10,000 ppm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Temperature: 5–45 °C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25310BBD-99B5-4F13-B94D-08FD7973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0419" y="2077307"/>
            <a:ext cx="706387" cy="706387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36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9BC8063D-DB1D-42E8-B8B2-F16A96F84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47386" y="1953928"/>
            <a:ext cx="3484528" cy="4076299"/>
          </a:xfrm>
          <a:prstGeom xmlns:a="http://schemas.openxmlformats.org/drawingml/2006/main" prst="roundRect">
            <a:avLst>
              <a:gd name="adj" fmla="val 66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B91489E4-360B-41FC-B0F3-CD7654BF1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33900" y="2714625"/>
            <a:ext cx="3105150" cy="5715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800">
                <a:solidFill>
                  <a:srgbClr val="FFFFFF"/>
                </a:solidFill>
              </a:defRPr>
            </a:pPr>
            <a:r>
              <a:rPr sz="1800">
                <a:solidFill>
                  <a:srgbClr val="FFFFFF"/>
                </a:solidFill>
              </a:rPr>
              <a:t>Performance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3B401501-DA31-4BF1-93B4-6993C99EA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33900" y="3429000"/>
            <a:ext cx="3105150" cy="238125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Salt rejection: 99.2% reference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Product TDS: SWRO ≤500 mg/L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BWRO ≤300 mg/L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Pressure: SWRO 3.5–5.5 MPa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BWRO 10–25 bar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Recovery: SWRO 30–35%; BWRO 60–70%</a:t>
            </a: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03D07649-494B-49BE-B0FC-92F14B660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47405" y="2077307"/>
            <a:ext cx="706387" cy="706387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36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AutoShape 16">
            <a:extLst xmlns:a="http://schemas.openxmlformats.org/drawingml/2006/main">
              <a:ext uri="{FF2B5EF4-FFF2-40B4-BE49-F238E27FC236}">
                <a16:creationId xmlns:a16="http://schemas.microsoft.com/office/drawing/2014/main" id="{257F809C-73E3-4938-98B1-AD0348D4C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34372" y="1953928"/>
            <a:ext cx="3484528" cy="4076299"/>
          </a:xfrm>
          <a:prstGeom xmlns:a="http://schemas.openxmlformats.org/drawingml/2006/main" prst="roundRect">
            <a:avLst>
              <a:gd name="adj" fmla="val 66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83A9F137-AEA3-4556-83CA-D3DC4FB8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20075" y="2714625"/>
            <a:ext cx="3105150" cy="5715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800">
                <a:solidFill>
                  <a:srgbClr val="FFFFFF"/>
                </a:solidFill>
              </a:defRPr>
            </a:pPr>
            <a:r>
              <a:rPr sz="1800">
                <a:solidFill>
                  <a:srgbClr val="FFFFFF"/>
                </a:solidFill>
              </a:rPr>
              <a:t>Equipment Options</a:t>
            </a:r>
          </a:p>
        </p:txBody>
      </p:sp>
      <p:sp>
        <p:nvSpPr>
          <p:cNvPr id="19" name="TextBox 19">
            <a:extLst xmlns:a="http://schemas.openxmlformats.org/drawingml/2006/main">
              <a:ext uri="{FF2B5EF4-FFF2-40B4-BE49-F238E27FC236}">
                <a16:creationId xmlns:a16="http://schemas.microsoft.com/office/drawing/2014/main" id="{4600F990-DDCB-44C7-89D0-F6A7355E2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20075" y="3429000"/>
            <a:ext cx="3105150" cy="238125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Format: Portable / skid / 20 ft / 40 ft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Membrane: DuPont FilmTec / VONTRON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Pump: Danfoss / CNP South Pump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Options: PLC, remote monitoring, CIP, energy recovery, low-noise, insulation / A/C and solar / hybrid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ALL SYSTEMS CUSTOMIZABLE</a:t>
            </a:r>
          </a:p>
        </p:txBody>
      </p:sp>
      <p:sp>
        <p:nvSpPr>
          <p:cNvPr id="20" name="TextBox 20">
            <a:extLst xmlns:a="http://schemas.openxmlformats.org/drawingml/2006/main">
              <a:ext uri="{FF2B5EF4-FFF2-40B4-BE49-F238E27FC236}">
                <a16:creationId xmlns:a16="http://schemas.microsoft.com/office/drawing/2014/main" id="{B7EC928E-777B-4205-B3ED-3D161E08B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4391" y="2077307"/>
            <a:ext cx="706387" cy="706387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36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1" name="TextBox 21">
            <a:extLst xmlns:a="http://schemas.openxmlformats.org/drawingml/2006/main">
              <a:ext uri="{FF2B5EF4-FFF2-40B4-BE49-F238E27FC236}">
                <a16:creationId xmlns:a16="http://schemas.microsoft.com/office/drawing/2014/main" id="{541CA83E-8890-4BDB-82EA-469169E89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399" y="1130300"/>
            <a:ext cx="10858500" cy="604786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24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SWRO / BWRO — Final Values Confirmed After Feed-Water Analysis</a:t>
            </a:r>
          </a:p>
        </p:txBody>
      </p:sp>
      <p:sp>
        <p:nvSpPr>
          <p:cNvPr id="22" name="TextBox 22">
            <a:extLst xmlns:a="http://schemas.openxmlformats.org/drawingml/2006/main">
              <a:ext uri="{FF2B5EF4-FFF2-40B4-BE49-F238E27FC236}">
                <a16:creationId xmlns:a16="http://schemas.microsoft.com/office/drawing/2014/main" id="{E47A3E75-1B66-4AB8-917F-D38FA0AF3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000">
                <a:solidFill>
                  <a:schemeClr val="bg1"/>
                </a:solidFill>
              </a:rPr>
              <a:t>Customer Reference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99510306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3D3D6DEA-9566-4A1B-82A9-E5CECC56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2092014"/>
            <a:ext cx="12192000" cy="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F0F0F0">
                <a:alpha val="50196"/>
              </a:srgbClr>
            </a:solidFill>
            <a:prstDash val="solid"/>
            <a:headEnd type="none"/>
            <a:tailEnd type="none"/>
          </a:ln>
        </p:spPr>
      </p:sp>
      <p:sp>
        <p:nvSpPr>
          <p:cNvPr id="5" name="TextBox 5">
            <a:extLst xmlns:a="http://schemas.openxmlformats.org/drawingml/2006/main">
              <a:ext uri="{FF2B5EF4-FFF2-40B4-BE49-F238E27FC236}">
                <a16:creationId xmlns:a16="http://schemas.microsoft.com/office/drawing/2014/main" id="{3B523009-3308-43D3-A0DE-DF386225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156" y="3156159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84F2495D-6E52-41CE-8766-53CB519C1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401" y="2983075"/>
            <a:ext cx="3594735" cy="164846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All published values are reference only. Feed source, salinity, product-water target, capacity, recovery and operating hours determine the final SWRO / BWRO design.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F686476B-59B3-4E8F-B5A9-C002231A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64967" y="228584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000">
                <a:solidFill>
                  <a:schemeClr val="bg1"/>
                </a:solidFill>
              </a:rPr>
              <a:t>Water &amp; Capacity</a:t>
            </a:r>
          </a:p>
        </p:txBody>
      </p:sp>
      <p:sp>
        <p:nvSpPr>
          <p:cNvPr id="9" name="TextBox 9">
            <a:extLst xmlns:a="http://schemas.openxmlformats.org/drawingml/2006/main">
              <a:ext uri="{FF2B5EF4-FFF2-40B4-BE49-F238E27FC236}">
                <a16:creationId xmlns:a16="http://schemas.microsoft.com/office/drawing/2014/main" id="{9CB16B05-35F1-4D4E-83D3-602C6EB9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56447" y="3775284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F0F0F0">
              <a:alpha val="14901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4840FEA1-FAB5-4293-B29B-5DD78AB3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17" y="2934815"/>
            <a:ext cx="2895600" cy="14141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Skid or container, total shape, materials, voltage / frequency, insulation, air conditioning, noise control and site protection.</a:t>
            </a:r>
          </a:p>
        </p:txBody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C938C9C3-E29C-4EFF-94FA-F5DF2118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57518" y="225155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Mechanical &amp; Electrical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01C0939D-D2D8-48DE-85E3-2241E22AF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32817" y="3734009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D3BE221A-CE4F-40F1-BC2C-7870167A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39267" y="2983075"/>
            <a:ext cx="3101975" cy="20872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Membrane and pump brands, PLC / HMI, remote monitoring, CIP, energy recovery, solar / hybrid power, OEM appearance and documentation.</a:t>
            </a:r>
          </a:p>
        </p:txBody>
      </p:sp>
      <p:sp>
        <p:nvSpPr>
          <p:cNvPr id="15" name="TextBox 15">
            <a:extLst xmlns:a="http://schemas.openxmlformats.org/drawingml/2006/main">
              <a:ext uri="{FF2B5EF4-FFF2-40B4-BE49-F238E27FC236}">
                <a16:creationId xmlns:a16="http://schemas.microsoft.com/office/drawing/2014/main" id="{4813899C-8406-4107-8032-03A39DC2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67568" y="243824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Brands &amp; Automation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7F6DCAC8-8F1B-45C7-9DDD-432675F5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4000">
                <a:solidFill>
                  <a:schemeClr val="bg1"/>
                </a:solidFill>
              </a:rPr>
              <a:t>Every System Can Be Customized</a:t>
            </a:r>
          </a:p>
        </p:txBody>
      </p:sp>
    </p:spTree>
    <p:extLst>
      <p:ext uri="{BB962C8B-B14F-4D97-AF65-F5344CB8AC3E}">
        <p14:creationId xmlns:p14="http://schemas.microsoft.com/office/powerpoint/2010/main" val="97054945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2">
            <a:extLst xmlns:a="http://schemas.openxmlformats.org/drawingml/2006/main">
              <a:ext uri="{FF2B5EF4-FFF2-40B4-BE49-F238E27FC236}">
                <a16:creationId xmlns:a16="http://schemas.microsoft.com/office/drawing/2014/main" id="{7E87448D-ED2B-4C0D-B3CF-0C223CBD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447" y="152630"/>
            <a:ext cx="8097274" cy="1484371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About Guanya</a:t>
            </a:r>
          </a:p>
        </p:txBody>
      </p:sp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E8FBBE87-D94B-4DB9-BCD3-92A303C1B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935" y="2209800"/>
            <a:ext cx="11106785" cy="223139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spcBef>
                <a:spcPts val="1000"/>
              </a:spcBef>
              <a:buNone/>
            </a:pPr>
            <a:r>
              <a:rPr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ISO-certified water-treatment manufacturer with more than ten years of experience in process design, equipment manufacturing, factory FAT and international project delivery.</a:t>
            </a:r>
          </a:p>
        </p:txBody>
      </p:sp>
    </p:spTree>
    <p:extLst>
      <p:ext uri="{BB962C8B-B14F-4D97-AF65-F5344CB8AC3E}">
        <p14:creationId xmlns:p14="http://schemas.microsoft.com/office/powerpoint/2010/main" val="1261743816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3D3D6DEA-9566-4A1B-82A9-E5CECC56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2092014"/>
            <a:ext cx="12192000" cy="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F0F0F0">
                <a:alpha val="50196"/>
              </a:srgbClr>
            </a:solidFill>
            <a:prstDash val="solid"/>
            <a:headEnd type="none"/>
            <a:tailEnd type="none"/>
          </a:ln>
        </p:spPr>
      </p:sp>
      <p:sp>
        <p:nvSpPr>
          <p:cNvPr id="5" name="TextBox 5">
            <a:extLst xmlns:a="http://schemas.openxmlformats.org/drawingml/2006/main">
              <a:ext uri="{FF2B5EF4-FFF2-40B4-BE49-F238E27FC236}">
                <a16:creationId xmlns:a16="http://schemas.microsoft.com/office/drawing/2014/main" id="{3B523009-3308-43D3-A0DE-DF386225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156" y="3156159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84F2495D-6E52-41CE-8766-53CB519C1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401" y="2983075"/>
            <a:ext cx="3594735" cy="164846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>
                <a:solidFill>
                  <a:schemeClr val="bg1"/>
                </a:solidFill>
              </a:rPr>
              <a:t>Feed-water review → process selection → capacity and energy calculation → equipment layout.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F686476B-59B3-4E8F-B5A9-C002231A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64967" y="228584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000">
                <a:solidFill>
                  <a:schemeClr val="bg1"/>
                </a:solidFill>
              </a:rPr>
              <a:t>Analysis &amp; Design</a:t>
            </a:r>
          </a:p>
        </p:txBody>
      </p:sp>
      <p:sp>
        <p:nvSpPr>
          <p:cNvPr id="9" name="TextBox 9">
            <a:extLst xmlns:a="http://schemas.openxmlformats.org/drawingml/2006/main">
              <a:ext uri="{FF2B5EF4-FFF2-40B4-BE49-F238E27FC236}">
                <a16:creationId xmlns:a16="http://schemas.microsoft.com/office/drawing/2014/main" id="{9CB16B05-35F1-4D4E-83D3-602C6EB9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56447" y="3775284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F0F0F0">
              <a:alpha val="14901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4840FEA1-FAB5-4293-B29B-5DD78AB3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17" y="2934815"/>
            <a:ext cx="2895600" cy="14141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Fabrication → piping and electrical integration → PLC programming → FAT documentation.</a:t>
            </a:r>
          </a:p>
        </p:txBody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C938C9C3-E29C-4EFF-94FA-F5DF2118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57518" y="225155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Manufacturing &amp; FAT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01C0939D-D2D8-48DE-85E3-2241E22AF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32817" y="3734009"/>
            <a:ext cx="757508" cy="733332"/>
          </a:xfrm>
          <a:prstGeom xmlns:a="http://schemas.openxmlformats.org/drawingml/2006/main" prst="roundRect">
            <a:avLst>
              <a:gd name="adj" fmla="val 558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D3BE221A-CE4F-40F1-BC2C-7870167A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39267" y="2983075"/>
            <a:ext cx="3101975" cy="20872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>
                <a:solidFill>
                  <a:schemeClr val="bg1"/>
                </a:solidFill>
              </a:rPr>
              <a:t>Export packing → global shipment → installation guidance → remote technical support.</a:t>
            </a:r>
          </a:p>
        </p:txBody>
      </p:sp>
      <p:sp>
        <p:nvSpPr>
          <p:cNvPr id="15" name="TextBox 15">
            <a:extLst xmlns:a="http://schemas.openxmlformats.org/drawingml/2006/main">
              <a:ext uri="{FF2B5EF4-FFF2-40B4-BE49-F238E27FC236}">
                <a16:creationId xmlns:a16="http://schemas.microsoft.com/office/drawing/2014/main" id="{4813899C-8406-4107-8032-03A39DC2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67568" y="2438245"/>
            <a:ext cx="2370297" cy="4897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>
                <a:solidFill>
                  <a:schemeClr val="bg1"/>
                </a:solidFill>
              </a:rPr>
              <a:t>Shipment &amp; Support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7F6DCAC8-8F1B-45C7-9DDD-432675F5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4000">
                <a:solidFill>
                  <a:schemeClr val="bg1"/>
                </a:solidFill>
              </a:rPr>
              <a:t>From Water Analysis to Worldwide Delivery</a:t>
            </a:r>
          </a:p>
        </p:txBody>
      </p:sp>
    </p:spTree>
    <p:extLst>
      <p:ext uri="{BB962C8B-B14F-4D97-AF65-F5344CB8AC3E}">
        <p14:creationId xmlns:p14="http://schemas.microsoft.com/office/powerpoint/2010/main" val="970549452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d2a7c5e44549f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2400" y="1066800"/>
            <a:ext cx="11563350" cy="538099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63027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3C15EFBE-FC26-40C3-A300-D112CA91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400" y="1130300"/>
            <a:ext cx="10858500" cy="1117600"/>
          </a:xfrm>
          <a:prstGeom xmlns:a="http://schemas.openxmlformats.org/drawingml/2006/main" prst="rect">
            <a:avLst/>
          </a:prstGeom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400">
                <a:solidFill>
                  <a:schemeClr val="bg1"/>
                </a:solidFill>
              </a:rPr>
              <a:t>Factory-Direct Engineering for International Projects</a:t>
            </a:r>
          </a:p>
        </p:txBody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552E626A-398C-416B-B9F7-2D4E7AF9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7254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34265EE2-685A-469D-8771-0F199CC0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104" y="3224530"/>
            <a:ext cx="3050540" cy="59245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>
                <a:solidFill>
                  <a:schemeClr val="bg1"/>
                </a:solidFill>
              </a:rPr>
              <a:t>Factory Direct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2E5EE858-8824-4477-98B7-C29EE8FBC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3662" y="3974937"/>
            <a:ext cx="3204479" cy="1701963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>
                <a:solidFill>
                  <a:schemeClr val="bg1"/>
                </a:solidFill>
              </a:rPr>
              <a:t>ISO-certified manufacturer with 10+ years of water-treatment experience and in-house production.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7CBD4F1D-5E25-4ACF-A7C9-718E2865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8786" y="2768600"/>
            <a:ext cx="1454232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B4C38AE6-C99E-47F4-9415-AC388743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61002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28B35CB9-1AFD-42EC-9E2B-B06CE51E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87410" y="3295650"/>
            <a:ext cx="3204480" cy="67928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>
                <a:solidFill>
                  <a:schemeClr val="bg1"/>
                </a:solidFill>
              </a:rPr>
              <a:t>Flexible Customization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8C431D80-9A74-4949-9270-EA9DB0259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87367" y="3975100"/>
            <a:ext cx="3338831" cy="171577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 sz="1600">
                <a:solidFill>
                  <a:schemeClr val="bg1"/>
                </a:solidFill>
              </a:rPr>
              <a:t>System type, capacity, materials, power, membrane, pump, control and solar options are customizable.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2C29E94A-8904-46B5-AC46-220E6C335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62533" y="2768600"/>
            <a:ext cx="1454233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39CD3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AutoShape 15">
            <a:extLst xmlns:a="http://schemas.openxmlformats.org/drawingml/2006/main">
              <a:ext uri="{FF2B5EF4-FFF2-40B4-BE49-F238E27FC236}">
                <a16:creationId xmlns:a16="http://schemas.microsoft.com/office/drawing/2014/main" id="{FB7545BC-81AF-4849-8F21-B1259F87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4750" y="2477770"/>
            <a:ext cx="3457296" cy="3522980"/>
          </a:xfrm>
          <a:prstGeom xmlns:a="http://schemas.openxmlformats.org/drawingml/2006/main" prst="roundRect">
            <a:avLst>
              <a:gd name="adj" fmla="val 7200"/>
            </a:avLst>
          </a:prstGeom>
          <a:gradFill xmlns:a="http://schemas.openxmlformats.org/drawingml/2006/main">
            <a:gsLst>
              <a:gs pos="0">
                <a:srgbClr val="339CD3">
                  <a:alpha val="14901"/>
                </a:srgbClr>
              </a:gs>
              <a:gs pos="100000">
                <a:srgbClr val="339CD3">
                  <a:alpha val="0"/>
                </a:srgbClr>
              </a:gs>
            </a:gsLst>
            <a:lin ang="5400000"/>
          </a:gra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D8A4B4B0-DFF7-4CE3-A36E-FE822D10B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1158" y="3295650"/>
            <a:ext cx="3204479" cy="67928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>
                <a:solidFill>
                  <a:schemeClr val="bg1"/>
                </a:solidFill>
              </a:rPr>
              <a:t>Commercial Advantage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7FABA1FC-E49D-4801-92AB-E0F6B0E8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31158" y="3974937"/>
            <a:ext cx="3204479" cy="1701963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600"/>
              </a:spcAft>
              <a:buChar char="•"/>
            </a:pPr>
            <a:r>
              <a:rPr>
                <a:solidFill>
                  <a:schemeClr val="bg1"/>
                </a:solidFill>
              </a:rPr>
              <a:t>Competitive factory pricing, global delivery and a typical 35–45 day lead time after design confirmation.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821CEA80-21F8-4161-A1BD-A3C6527C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06282" y="2768600"/>
            <a:ext cx="1454232" cy="456082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AutoShape 19">
            <a:extLst xmlns:a="http://schemas.openxmlformats.org/drawingml/2006/main">
              <a:ext uri="{FF2B5EF4-FFF2-40B4-BE49-F238E27FC236}">
                <a16:creationId xmlns:a16="http://schemas.microsoft.com/office/drawing/2014/main" id="{4B62C511-5ACA-4B87-AE3A-939311FD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6635750"/>
            <a:ext cx="12192000" cy="222250"/>
          </a:xfrm>
          <a:custGeom xmlns:a="http://schemas.openxmlformats.org/drawingml/2006/main">
            <a:rect l="l" t="t" r="r" b="b"/>
            <a:pathLst>
              <a:path w="12192000" h="120316">
                <a:moveTo>
                  <a:pt x="0" y="0"/>
                </a:moveTo>
                <a:lnTo>
                  <a:pt x="12192000" y="0"/>
                </a:lnTo>
                <a:lnTo>
                  <a:pt x="12192000" y="120316"/>
                </a:lnTo>
                <a:lnTo>
                  <a:pt x="0" y="120316"/>
                </a:lnTo>
                <a:close/>
              </a:path>
            </a:pathLst>
          </a:cu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20" name="TextBox 20">
            <a:extLst xmlns:a="http://schemas.openxmlformats.org/drawingml/2006/main">
              <a:ext uri="{FF2B5EF4-FFF2-40B4-BE49-F238E27FC236}">
                <a16:creationId xmlns:a16="http://schemas.microsoft.com/office/drawing/2014/main" id="{4EDF343C-9BC5-4038-96EB-F38A2421D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400">
                <a:solidFill>
                  <a:schemeClr val="bg1"/>
                </a:solidFill>
              </a:rPr>
              <a:t>Why Choose Guanya</a:t>
            </a:r>
          </a:p>
        </p:txBody>
      </p:sp>
    </p:spTree>
    <p:extLst>
      <p:ext uri="{BB962C8B-B14F-4D97-AF65-F5344CB8AC3E}">
        <p14:creationId xmlns:p14="http://schemas.microsoft.com/office/powerpoint/2010/main" val="1783794502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2">
            <a:extLst xmlns:a="http://schemas.openxmlformats.org/drawingml/2006/main">
              <a:ext uri="{FF2B5EF4-FFF2-40B4-BE49-F238E27FC236}">
                <a16:creationId xmlns:a16="http://schemas.microsoft.com/office/drawing/2014/main" id="{45D4E527-C20F-4289-B365-2ACA99A4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1627" y="2056360"/>
            <a:ext cx="8097274" cy="1484371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rPr sz="4800">
                <a:solidFill>
                  <a:schemeClr val="bg1"/>
                </a:solidFill>
              </a:rPr>
              <a:t>Let’s Design Your Water Solution</a:t>
            </a:r>
          </a:p>
        </p:txBody>
      </p:sp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99529EF8-3760-43A1-81C8-0AB112E4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2980" y="3552825"/>
            <a:ext cx="7995920" cy="133604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pPr>
            <a:r>
              <a:rPr sz="2000">
                <a:solidFill>
                  <a:srgbClr val="FFFFFF"/>
                </a:solidFill>
              </a:rPr>
              <a:t>Cindy Zheng  |  International Sales</a:t>
            </a:r>
          </a:p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pPr>
            <a:r>
              <a:rPr sz="2000">
                <a:solidFill>
                  <a:srgbClr val="FFFFFF"/>
                </a:solidFill>
              </a:rPr>
              <a:t>export@guanyahb.com  |  WhatsApp: +86 199 2672 5289</a:t>
            </a:r>
          </a:p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pPr>
            <a:r>
              <a:rPr sz="2000">
                <a:solidFill>
                  <a:srgbClr val="FFFFFF"/>
                </a:solidFill>
              </a:rPr>
              <a:t>www.guanyaenvironmental.com</a:t>
            </a:r>
          </a:p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</a:p>
          <a:p xmlns:a="http://schemas.openxmlformats.org/drawingml/2006/main">
            <a:pPr algn="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pPr>
            <a:r>
              <a:rPr sz="2000">
                <a:solidFill>
                  <a:srgbClr val="FFFFFF"/>
                </a:solidFill>
              </a:rPr>
              <a:t>Guangdong Guanya Environmental Protection Technology Co., Ltd.</a:t>
            </a:r>
          </a:p>
          <a:p xmlns:a="http://schemas.openxmlformats.org/drawingml/2006/main">
            <a:pPr algn="r">
              <a:lnSpc>
                <a:spcPct val="120000"/>
              </a:lnSpc>
              <a:spcBef>
                <a:spcPts val="1000"/>
              </a:spcBef>
              <a:buNone/>
              <a:defRPr>
                <a:solidFill>
                  <a:srgbClr val="FFFFFF"/>
                </a:solidFill>
              </a:defRPr>
            </a:pPr>
            <a:r>
              <a:rPr sz="200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Send feed-water analysis, capacity, water target and site / power data for a customized proposal.</a:t>
            </a:r>
          </a:p>
        </p:txBody>
      </p:sp>
    </p:spTree>
    <p:extLst>
      <p:ext uri="{BB962C8B-B14F-4D97-AF65-F5344CB8AC3E}">
        <p14:creationId xmlns:p14="http://schemas.microsoft.com/office/powerpoint/2010/main" val="73716364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AutoShape 3">
            <a:extLst xmlns:a="http://schemas.openxmlformats.org/drawingml/2006/main">
              <a:ext uri="{FF2B5EF4-FFF2-40B4-BE49-F238E27FC236}">
                <a16:creationId xmlns:a16="http://schemas.microsoft.com/office/drawing/2014/main" id="{FD14CC8A-89E3-4AA6-8CDF-FC0F8957D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4600677" y="2743198"/>
            <a:ext cx="0" cy="2488426"/>
          </a:xfrm>
          <a:prstGeom xmlns:a="http://schemas.openxmlformats.org/drawingml/2006/main" prst="line">
            <a:avLst/>
          </a:prstGeom>
          <a:ln xmlns:a="http://schemas.openxmlformats.org/drawingml/2006/main" w="76200">
            <a:gradFill>
              <a:gsLst>
                <a:gs pos="20000">
                  <a:srgbClr val="FFFFFF">
                    <a:lumMod val="50000"/>
                    <a:lumOff val="50000"/>
                    <a:alpha val="30196"/>
                  </a:srgbClr>
                </a:gs>
                <a:gs pos="100000">
                  <a:srgbClr val="FFFFFF">
                    <a:lumMod val="50000"/>
                    <a:lumOff val="50000"/>
                    <a:alpha val="0"/>
                  </a:srgbClr>
                </a:gs>
              </a:gsLst>
              <a:lin ang="12000000"/>
            </a:gradFill>
            <a:prstDash val="solid"/>
            <a:headEnd type="none"/>
            <a:tailEnd type="none"/>
          </a:ln>
        </p:spPr>
      </p:sp>
      <p:sp>
        <p:nvSpPr>
          <p:cNvPr id="4" name="AutoShape 4">
            <a:extLst xmlns:a="http://schemas.openxmlformats.org/drawingml/2006/main">
              <a:ext uri="{FF2B5EF4-FFF2-40B4-BE49-F238E27FC236}">
                <a16:creationId xmlns:a16="http://schemas.microsoft.com/office/drawing/2014/main" id="{70BE7120-2A08-476A-B6EF-3312FDE0E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8190900" y="2743198"/>
            <a:ext cx="0" cy="2488426"/>
          </a:xfrm>
          <a:prstGeom xmlns:a="http://schemas.openxmlformats.org/drawingml/2006/main" prst="line">
            <a:avLst/>
          </a:prstGeom>
          <a:ln xmlns:a="http://schemas.openxmlformats.org/drawingml/2006/main" w="76200">
            <a:gradFill>
              <a:gsLst>
                <a:gs pos="20000">
                  <a:srgbClr val="FFFFFF">
                    <a:lumMod val="50000"/>
                    <a:lumOff val="50000"/>
                    <a:alpha val="30196"/>
                  </a:srgbClr>
                </a:gs>
                <a:gs pos="100000">
                  <a:srgbClr val="FFFFFF">
                    <a:lumMod val="50000"/>
                    <a:lumOff val="50000"/>
                    <a:alpha val="0"/>
                  </a:srgbClr>
                </a:gs>
              </a:gsLst>
              <a:lin ang="12000000"/>
            </a:gradFill>
            <a:prstDash val="solid"/>
            <a:headEnd type="none"/>
            <a:tailEnd type="none"/>
          </a:ln>
        </p:spPr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D96206D7-74EC-4CDB-A347-A0ADC2D6F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V="1">
            <a:off x="991704" y="2743198"/>
            <a:ext cx="0" cy="2488426"/>
          </a:xfrm>
          <a:prstGeom xmlns:a="http://schemas.openxmlformats.org/drawingml/2006/main" prst="line">
            <a:avLst/>
          </a:prstGeom>
          <a:ln xmlns:a="http://schemas.openxmlformats.org/drawingml/2006/main" w="76200">
            <a:gradFill>
              <a:gsLst>
                <a:gs pos="20000">
                  <a:srgbClr val="FFFFFF">
                    <a:lumMod val="50000"/>
                    <a:lumOff val="50000"/>
                    <a:alpha val="30196"/>
                  </a:srgbClr>
                </a:gs>
                <a:gs pos="100000">
                  <a:srgbClr val="FFFFFF">
                    <a:lumMod val="50000"/>
                    <a:lumOff val="50000"/>
                    <a:alpha val="0"/>
                  </a:srgbClr>
                </a:gs>
              </a:gsLst>
              <a:lin ang="12000000"/>
            </a:gradFill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0F40D5F9-7EDE-4536-A72D-4672A4B88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0400" y="1130300"/>
            <a:ext cx="10858500" cy="46166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One factory partner for design, manufacturing, FAT, export packing and worldwide technical support.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CD7B48F3-6191-4A51-9AFF-F5E0CA8C4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9248" y="3767597"/>
            <a:ext cx="3992245" cy="256984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Focused on water-treatment equipment, customized engineering and reliable factory production.</a:t>
            </a:r>
          </a:p>
        </p:txBody>
      </p:sp>
      <p:sp>
        <p:nvSpPr>
          <p:cNvPr id="9" name="TextBox 9">
            <a:extLst xmlns:a="http://schemas.openxmlformats.org/drawingml/2006/main">
              <a:ext uri="{FF2B5EF4-FFF2-40B4-BE49-F238E27FC236}">
                <a16:creationId xmlns:a16="http://schemas.microsoft.com/office/drawing/2014/main" id="{12849BD7-91FF-4B0B-AA14-09553AE8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56293" y="2737627"/>
            <a:ext cx="639919" cy="58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3200" b="1" i="1">
                <a:solidFill>
                  <a:srgbClr val="F0F0F0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TextBox 10">
            <a:extLst xmlns:a="http://schemas.openxmlformats.org/drawingml/2006/main">
              <a:ext uri="{FF2B5EF4-FFF2-40B4-BE49-F238E27FC236}">
                <a16:creationId xmlns:a16="http://schemas.microsoft.com/office/drawing/2014/main" id="{2178A0B4-9334-47D6-8D2D-38390674D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19459" y="3048091"/>
            <a:ext cx="2844409" cy="719708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10+ Years of Experience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E182D273-DFA8-492F-8B52-32886871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76591" y="3276056"/>
            <a:ext cx="2844165" cy="426847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Pretreatment, SWRO, electrical control and energy options are configured around each project.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9672CEBB-1500-42E5-9B59-B7BACC0EA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36891" y="2737627"/>
            <a:ext cx="639919" cy="58477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3200" b="1" i="1">
                <a:solidFill>
                  <a:srgbClr val="1F3666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TextBox 14">
            <a:extLst xmlns:a="http://schemas.openxmlformats.org/drawingml/2006/main">
              <a:ext uri="{FF2B5EF4-FFF2-40B4-BE49-F238E27FC236}">
                <a16:creationId xmlns:a16="http://schemas.microsoft.com/office/drawing/2014/main" id="{8743148B-F78B-40A6-B113-5334632A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10292" y="2514691"/>
            <a:ext cx="2844409" cy="719708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In-House Engineering</a:t>
            </a:r>
          </a:p>
        </p:txBody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76B47BFA-132E-478C-9355-635A53E2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45428" y="3428456"/>
            <a:ext cx="3320415" cy="204533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International shipment coordination, installation guidance and remote technical service.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6D3FCD75-C00F-468B-9C67-9F20944D1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27013" y="2737627"/>
            <a:ext cx="639919" cy="58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2F2F">
              <a:alpha val="100000"/>
            </a:srgbClr>
          </a:solidFill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3200" b="1" i="1">
                <a:solidFill>
                  <a:srgbClr val="F0F0F0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4CC59C94-7C03-4F1B-B15F-5D89B605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91524" y="2602956"/>
            <a:ext cx="2844409" cy="719708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Worldwide Support</a:t>
            </a:r>
          </a:p>
        </p:txBody>
      </p:sp>
      <p:sp>
        <p:nvSpPr>
          <p:cNvPr id="19" name="TextBox 19">
            <a:extLst xmlns:a="http://schemas.openxmlformats.org/drawingml/2006/main">
              <a:ext uri="{FF2B5EF4-FFF2-40B4-BE49-F238E27FC236}">
                <a16:creationId xmlns:a16="http://schemas.microsoft.com/office/drawing/2014/main" id="{A5DB7B13-FB37-4328-B579-F5E8F17BE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Engineering &amp; Manufacturing Capability</a:t>
            </a:r>
          </a:p>
        </p:txBody>
      </p:sp>
    </p:spTree>
    <p:extLst>
      <p:ext uri="{BB962C8B-B14F-4D97-AF65-F5344CB8AC3E}">
        <p14:creationId xmlns:p14="http://schemas.microsoft.com/office/powerpoint/2010/main" val="69226730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08708d1ffc4fe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" y="-5080"/>
            <a:ext cx="6773545" cy="6773545"/>
          </a:xfrm>
          <a:prstGeom xmlns:a="http://schemas.openxmlformats.org/drawingml/2006/main" prst="rect">
            <a:avLst/>
          </a:prstGeom>
        </p:spPr>
      </p:pic>
      <p:pic>
        <p:nvPicPr>
          <p:cNvPr id="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63332025cc4f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34200" y="2362200"/>
            <a:ext cx="4826000" cy="452945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5998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3a586fdbda46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943600" cy="3956050"/>
          </a:xfrm>
          <a:prstGeom xmlns:a="http://schemas.openxmlformats.org/drawingml/2006/main" prst="rect">
            <a:avLst/>
          </a:prstGeom>
        </p:spPr>
      </p:pic>
      <p:pic>
        <p:nvPicPr>
          <p:cNvPr id="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9b80af0b7481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43600" y="2667000"/>
            <a:ext cx="6205220" cy="41306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3627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c43f3666b042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518785" cy="4137660"/>
          </a:xfrm>
          <a:prstGeom xmlns:a="http://schemas.openxmlformats.org/drawingml/2006/main" prst="rect">
            <a:avLst/>
          </a:prstGeom>
        </p:spPr>
      </p:pic>
      <p:pic>
        <p:nvPicPr>
          <p:cNvPr id="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642267347d459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5135" y="1858010"/>
            <a:ext cx="6642735" cy="49803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3606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Box 3">
            <a:extLst xmlns:a="http://schemas.openxmlformats.org/drawingml/2006/main">
              <a:ext uri="{FF2B5EF4-FFF2-40B4-BE49-F238E27FC236}">
                <a16:creationId xmlns:a16="http://schemas.microsoft.com/office/drawing/2014/main" id="{4442AAFC-D877-40C0-A28C-DB194E431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3101" y="1130300"/>
            <a:ext cx="10845800" cy="11493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ctr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sz="32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Certified management systems and controlled factory production.</a:t>
            </a:r>
          </a:p>
        </p:txBody>
      </p:sp>
      <p:sp>
        <p:nvSpPr>
          <p:cNvPr id="5" name="AutoShape 5">
            <a:extLst xmlns:a="http://schemas.openxmlformats.org/drawingml/2006/main">
              <a:ext uri="{FF2B5EF4-FFF2-40B4-BE49-F238E27FC236}">
                <a16:creationId xmlns:a16="http://schemas.microsoft.com/office/drawing/2014/main" id="{33C43C02-E1CD-46FA-91B4-40B409418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6472" y="2457450"/>
            <a:ext cx="3304792" cy="3676650"/>
          </a:xfrm>
          <a:prstGeom xmlns:a="http://schemas.openxmlformats.org/drawingml/2006/main" prst="roundRect">
            <a:avLst>
              <a:gd name="adj" fmla="val 3352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6" name="TextBox 6">
            <a:extLst xmlns:a="http://schemas.openxmlformats.org/drawingml/2006/main">
              <a:ext uri="{FF2B5EF4-FFF2-40B4-BE49-F238E27FC236}">
                <a16:creationId xmlns:a16="http://schemas.microsoft.com/office/drawing/2014/main" id="{EF3B3928-214E-4E52-8B5E-B68A481A9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3757" y="3550727"/>
            <a:ext cx="3504564" cy="241236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ISO 9001 quality, ISO 14001 environmental and ISO 45001 occupational health &amp; safety management.</a:t>
            </a:r>
          </a:p>
        </p:txBody>
      </p:sp>
      <p:sp>
        <p:nvSpPr>
          <p:cNvPr id="7" name="TextBox 7">
            <a:extLst xmlns:a="http://schemas.openxmlformats.org/drawingml/2006/main">
              <a:ext uri="{FF2B5EF4-FFF2-40B4-BE49-F238E27FC236}">
                <a16:creationId xmlns:a16="http://schemas.microsoft.com/office/drawing/2014/main" id="{3A7DE3F9-C176-4C9D-B4A3-242B722B5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0791" y="2895702"/>
            <a:ext cx="3106335" cy="65551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ISO Management Systems</a:t>
            </a:r>
          </a:p>
        </p:txBody>
      </p:sp>
      <p:sp>
        <p:nvSpPr>
          <p:cNvPr id="8" name="TextBox 8">
            <a:extLst xmlns:a="http://schemas.openxmlformats.org/drawingml/2006/main">
              <a:ext uri="{FF2B5EF4-FFF2-40B4-BE49-F238E27FC236}">
                <a16:creationId xmlns:a16="http://schemas.microsoft.com/office/drawing/2014/main" id="{51775226-3264-468B-8414-8AE11349E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5701" y="2133407"/>
            <a:ext cx="3106335" cy="89437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sz="4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AutoShape 10">
            <a:extLst xmlns:a="http://schemas.openxmlformats.org/drawingml/2006/main">
              <a:ext uri="{FF2B5EF4-FFF2-40B4-BE49-F238E27FC236}">
                <a16:creationId xmlns:a16="http://schemas.microsoft.com/office/drawing/2014/main" id="{8BCAFE1D-6325-4DE6-AFB0-97000451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37254" y="2457450"/>
            <a:ext cx="3304792" cy="3676650"/>
          </a:xfrm>
          <a:prstGeom xmlns:a="http://schemas.openxmlformats.org/drawingml/2006/main" prst="roundRect">
            <a:avLst>
              <a:gd name="adj" fmla="val 345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1" name="TextBox 11">
            <a:extLst xmlns:a="http://schemas.openxmlformats.org/drawingml/2006/main">
              <a:ext uri="{FF2B5EF4-FFF2-40B4-BE49-F238E27FC236}">
                <a16:creationId xmlns:a16="http://schemas.microsoft.com/office/drawing/2014/main" id="{40068E8A-5943-42BC-937E-2D408770B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98520" y="3657407"/>
            <a:ext cx="3382643" cy="302450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Incoming inspection, controlled assembly, pressure testing, electrical integration and documented inspection.</a:t>
            </a:r>
          </a:p>
        </p:txBody>
      </p:sp>
      <p:sp>
        <p:nvSpPr>
          <p:cNvPr id="12" name="TextBox 12">
            <a:extLst xmlns:a="http://schemas.openxmlformats.org/drawingml/2006/main">
              <a:ext uri="{FF2B5EF4-FFF2-40B4-BE49-F238E27FC236}">
                <a16:creationId xmlns:a16="http://schemas.microsoft.com/office/drawing/2014/main" id="{22062A86-8771-476D-A0BE-7D16D99C1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86012" y="3048102"/>
            <a:ext cx="3106335" cy="65551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Manufacturing Control</a:t>
            </a:r>
          </a:p>
        </p:txBody>
      </p:sp>
      <p:sp>
        <p:nvSpPr>
          <p:cNvPr id="13" name="TextBox 13">
            <a:extLst xmlns:a="http://schemas.openxmlformats.org/drawingml/2006/main">
              <a:ext uri="{FF2B5EF4-FFF2-40B4-BE49-F238E27FC236}">
                <a16:creationId xmlns:a16="http://schemas.microsoft.com/office/drawing/2014/main" id="{70E17F34-FAC8-45D5-AF2B-BC02BFA4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86012" y="2209607"/>
            <a:ext cx="3106335" cy="89437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sz="4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AutoShape 15">
            <a:extLst xmlns:a="http://schemas.openxmlformats.org/drawingml/2006/main">
              <a:ext uri="{FF2B5EF4-FFF2-40B4-BE49-F238E27FC236}">
                <a16:creationId xmlns:a16="http://schemas.microsoft.com/office/drawing/2014/main" id="{C7E15AFF-9967-49B3-B82D-FC5FF7DE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0724" y="2133600"/>
            <a:ext cx="3304792" cy="3676650"/>
          </a:xfrm>
          <a:prstGeom xmlns:a="http://schemas.openxmlformats.org/drawingml/2006/main" prst="roundRect">
            <a:avLst>
              <a:gd name="adj" fmla="val 3457"/>
            </a:avLst>
          </a:prstGeom>
          <a:solidFill xmlns:a="http://schemas.openxmlformats.org/drawingml/2006/main">
            <a:srgbClr val="1F3666">
              <a:alpha val="100000"/>
            </a:srgbClr>
          </a:solidFill>
          <a:ln xmlns:a="http://schemas.openxmlformats.org/drawingml/2006/main">
            <a:prstDash val="solid"/>
            <a:headEnd type="none"/>
            <a:tailEnd type="none"/>
          </a:ln>
        </p:spPr>
      </p:sp>
      <p:sp>
        <p:nvSpPr>
          <p:cNvPr id="16" name="TextBox 16">
            <a:extLst xmlns:a="http://schemas.openxmlformats.org/drawingml/2006/main">
              <a:ext uri="{FF2B5EF4-FFF2-40B4-BE49-F238E27FC236}">
                <a16:creationId xmlns:a16="http://schemas.microsoft.com/office/drawing/2014/main" id="{E17154B3-5931-4FCE-8222-F5989CC8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67094" y="3690620"/>
            <a:ext cx="3076574" cy="3003550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16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Pump, instrument, PLC, alarm and operating-function checks are completed before packing and delivery.</a:t>
            </a:r>
          </a:p>
        </p:txBody>
      </p:sp>
      <p:sp>
        <p:nvSpPr>
          <p:cNvPr id="17" name="TextBox 17">
            <a:extLst xmlns:a="http://schemas.openxmlformats.org/drawingml/2006/main">
              <a:ext uri="{FF2B5EF4-FFF2-40B4-BE49-F238E27FC236}">
                <a16:creationId xmlns:a16="http://schemas.microsoft.com/office/drawing/2014/main" id="{27674E70-43E1-4C42-9A28-57703711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81894" y="3048102"/>
            <a:ext cx="3106335" cy="655517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sz="20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FAT Before Shipment</a:t>
            </a:r>
          </a:p>
        </p:txBody>
      </p:sp>
      <p:sp>
        <p:nvSpPr>
          <p:cNvPr id="18" name="TextBox 18">
            <a:extLst xmlns:a="http://schemas.openxmlformats.org/drawingml/2006/main">
              <a:ext uri="{FF2B5EF4-FFF2-40B4-BE49-F238E27FC236}">
                <a16:creationId xmlns:a16="http://schemas.microsoft.com/office/drawing/2014/main" id="{37884CA8-AD9F-43C6-8ABF-2861FC3BF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53293" y="2200717"/>
            <a:ext cx="3106335" cy="894375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none" lIns="91440" tIns="45720" rIns="91440" bIns="45720" anchor="b"/>
          <a:lstStyle xmlns:a="http://schemas.openxmlformats.org/drawingml/2006/main"/>
          <a:p xmlns:a="http://schemas.openxmlformats.org/drawingml/2006/main">
            <a:pPr algn="ctr">
              <a:spcBef>
                <a:spcPts val="0"/>
              </a:spcBef>
              <a:buNone/>
            </a:pPr>
            <a:r>
              <a:rPr sz="4000" b="1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TextBox 19">
            <a:extLst xmlns:a="http://schemas.openxmlformats.org/drawingml/2006/main">
              <a:ext uri="{FF2B5EF4-FFF2-40B4-BE49-F238E27FC236}">
                <a16:creationId xmlns:a16="http://schemas.microsoft.com/office/drawing/2014/main" id="{4D82327B-9FA6-40A4-A39E-6A17A9E94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128587"/>
            <a:ext cx="10858500" cy="900112"/>
          </a:xfrm>
          <a:prstGeom xmlns:a="http://schemas.openxmlformats.org/drawingml/2006/main" prst="rect">
            <a:avLst/>
          </a:prstGeom>
          <a:ln xmlns:a="http://schemas.openxmlformats.org/drawingml/2006/main">
            <a:headEnd type="none"/>
            <a:tailEnd type="none"/>
          </a:ln>
        </p:spPr>
        <p:txBody>
          <a:bodyPr xmlns:a="http://schemas.openxmlformats.org/drawingml/2006/main" vert="horz" wrap="square" lIns="91440" tIns="45720" rIns="91440" bIns="45720" anchor="b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sz="2800" b="1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  <a:cs typeface="微软雅黑"/>
              </a:rPr>
              <a:t>Quality Systems &amp; Certifications</a:t>
            </a:r>
          </a:p>
        </p:txBody>
      </p:sp>
    </p:spTree>
    <p:extLst>
      <p:ext uri="{BB962C8B-B14F-4D97-AF65-F5344CB8AC3E}">
        <p14:creationId xmlns:p14="http://schemas.microsoft.com/office/powerpoint/2010/main" val="54799006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83462a24fa45c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200" y="1551305"/>
            <a:ext cx="2870200" cy="4096385"/>
          </a:xfrm>
          <a:prstGeom xmlns:a="http://schemas.openxmlformats.org/drawingml/2006/main" prst="rect">
            <a:avLst/>
          </a:prstGeom>
        </p:spPr>
      </p:pic>
      <p:pic>
        <p:nvPicPr>
          <p:cNvPr id="6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fdb03eb84840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98165" y="1551305"/>
            <a:ext cx="2922270" cy="4171315"/>
          </a:xfrm>
          <a:prstGeom xmlns:a="http://schemas.openxmlformats.org/drawingml/2006/main" prst="rect">
            <a:avLst/>
          </a:prstGeom>
        </p:spPr>
      </p:pic>
      <p:pic>
        <p:nvPicPr>
          <p:cNvPr id="7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1f58eba31148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01080" y="1600200"/>
            <a:ext cx="2896870" cy="4133850"/>
          </a:xfrm>
          <a:prstGeom xmlns:a="http://schemas.openxmlformats.org/drawingml/2006/main" prst="rect">
            <a:avLst/>
          </a:prstGeom>
        </p:spPr>
      </p:pic>
      <p:pic>
        <p:nvPicPr>
          <p:cNvPr id="8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524cb2d6c941b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78595" y="1545590"/>
            <a:ext cx="2874645" cy="410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48134"/>
      </p:ext>
    </p:extLst>
  </p:cSld>
</p:sld>
</file>

<file path=ppt/theme/theme1.xml><?xml version="1.0" encoding="utf-8"?>
<a:theme xmlns:a="http://schemas.openxmlformats.org/drawingml/2006/main" name="c14df8e7-4c9d-4de1-ab8f-1c4d18d09fd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2026-07-29T07:06:29.6670000Z</dcterms:created>
  <dcterms:modified xsi:type="dcterms:W3CDTF">2026-07-29T07:06:29.6670000Z</dcterms:modified>
</coreProperties>
</file>