
<file path=[Content_Types].xml><?xml version="1.0" encoding="utf-8"?>
<Types xmlns="http://schemas.openxmlformats.org/package/2006/content-types">
  <Default Extension="xml" ContentType="application/vnd.openxmlformats-package.core-properties+xml"/>
  <Default Extension="jpeg" ContentType="image/jpeg"/>
  <Default Extension="png" ContentType="image/png"/>
  <Default Extension="rels" ContentType="application/vnd.openxmlformats-package.relationships+xml"/>
  <Override PartName="/docProps/app.xml" ContentType="application/vnd.openxmlformats-officedocument.extended-properties+xml"/>
  <Override PartName="/ppt/presentation.xml" ContentType="application/vnd.openxmlformats-officedocument.presentationml.presentation.main+xml"/>
  <Override PartName="/ppt/theme/theme1.xml" ContentType="application/vnd.openxmlformats-officedocument.theme+xml"/>
  <Override PartName="/ppt/slideMasters/slideMaster1.xml" ContentType="application/vnd.openxmlformats-officedocument.presentationml.slideMaster+xml"/>
  <Override PartName="/ppt/slideMasters/theme/theme2.xml" ContentType="application/vnd.openxmlformats-officedocument.theme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notesMasters/notesMaster1.xml" ContentType="application/vnd.openxmlformats-officedocument.presentationml.notesMaster+xml"/>
  <Override PartName="/ppt/notesMasters/theme/theme3.xml" ContentType="application/vnd.openxmlformats-officedocument.them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ableStyles.xml" ContentType="application/vnd.openxmlformats-officedocument.presentationml.tableStyles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Override PartName="/ppt/slides/slide6.xml" ContentType="application/vnd.openxmlformats-officedocument.presentationml.slide+xml"/>
  <Override PartName="/ppt/notesSlides/notesSlide6.xml" ContentType="application/vnd.openxmlformats-officedocument.presentationml.notesSlide+xml"/>
  <Override PartName="/ppt/slides/slide7.xml" ContentType="application/vnd.openxmlformats-officedocument.presentationml.slide+xml"/>
  <Override PartName="/ppt/notesSlides/notesSlide7.xml" ContentType="application/vnd.openxmlformats-officedocument.presentationml.notesSlide+xml"/>
  <Override PartName="/ppt/slides/slide8.xml" ContentType="application/vnd.openxmlformats-officedocument.presentationml.slide+xml"/>
  <Override PartName="/ppt/notesSlides/notesSlide8.xml" ContentType="application/vnd.openxmlformats-officedocument.presentationml.notesSlide+xml"/>
  <Override PartName="/ppt/slides/slide9.xml" ContentType="application/vnd.openxmlformats-officedocument.presentationml.slide+xml"/>
  <Override PartName="/ppt/notesSlides/notesSlide9.xml" ContentType="application/vnd.openxmlformats-officedocument.presentationml.notesSlide+xml"/>
  <Override PartName="/ppt/slides/slide10.xml" ContentType="application/vnd.openxmlformats-officedocument.presentationml.slide+xml"/>
  <Override PartName="/ppt/notesSlides/notesSlide10.xml" ContentType="application/vnd.openxmlformats-officedocument.presentationml.notesSlide+xml"/>
  <Override PartName="/ppt/slides/slide11.xml" ContentType="application/vnd.openxmlformats-officedocument.presentationml.slide+xml"/>
  <Override PartName="/ppt/notesSlides/notesSlide11.xml" ContentType="application/vnd.openxmlformats-officedocument.presentationml.notesSlide+xml"/>
  <Override PartName="/ppt/slides/slide12.xml" ContentType="application/vnd.openxmlformats-officedocument.presentationml.slide+xml"/>
  <Override PartName="/ppt/notesSlides/notesSlide12.xml" ContentType="application/vnd.openxmlformats-officedocument.presentationml.notesSlide+xml"/>
  <Override PartName="/ppt/slides/slide13.xml" ContentType="application/vnd.openxmlformats-officedocument.presentationml.slide+xml"/>
  <Override PartName="/ppt/notesSlides/notesSlide13.xml" ContentType="application/vnd.openxmlformats-officedocument.presentationml.notesSlide+xml"/>
  <Override PartName="/ppt/slides/slide14.xml" ContentType="application/vnd.openxmlformats-officedocument.presentationml.slide+xml"/>
  <Override PartName="/ppt/notesSlides/notesSlide14.xml" ContentType="application/vnd.openxmlformats-officedocument.presentationml.notesSlide+xml"/>
  <Override PartName="/ppt/slides/slide15.xml" ContentType="application/vnd.openxmlformats-officedocument.presentationml.slide+xml"/>
  <Override PartName="/ppt/notesSlides/notesSlide15.xml" ContentType="application/vnd.openxmlformats-officedocument.presentationml.notesSlide+xml"/>
  <Override PartName="/ppt/slides/slide16.xml" ContentType="application/vnd.openxmlformats-officedocument.presentationml.slide+xml"/>
  <Override PartName="/ppt/notesSlides/notesSlide16.xml" ContentType="application/vnd.openxmlformats-officedocument.presentationml.notesSlide+xml"/>
  <Override PartName="/ppt/slides/slide17.xml" ContentType="application/vnd.openxmlformats-officedocument.presentationml.slide+xml"/>
  <Override PartName="/ppt/notesSlides/notesSlide17.xml" ContentType="application/vnd.openxmlformats-officedocument.presentationml.notesSlide+xml"/>
  <Override PartName="/ppt/slides/slide18.xml" ContentType="application/vnd.openxmlformats-officedocument.presentationml.slide+xml"/>
  <Override PartName="/ppt/notesSlides/notesSlide18.xml" ContentType="application/vnd.openxmlformats-officedocument.presentationml.notesSlide+xml"/>
  <Override PartName="/ppt/slides/slide19.xml" ContentType="application/vnd.openxmlformats-officedocument.presentationml.slide+xml"/>
  <Override PartName="/ppt/notesSlides/notesSlide19.xml" ContentType="application/vnd.openxmlformats-officedocument.presentationml.notesSlide+xml"/>
  <Override PartName="/ppt/slides/slide20.xml" ContentType="application/vnd.openxmlformats-officedocument.presentationml.slide+xml"/>
  <Override PartName="/ppt/notesSlides/notesSlide20.xml" ContentType="application/vnd.openxmlformats-officedocument.presentationml.notesSlide+xml"/>
  <Override PartName="/ppt/slides/slide21.xml" ContentType="application/vnd.openxmlformats-officedocument.presentationml.slide+xml"/>
  <Override PartName="/ppt/notesSlides/notesSlide21.xml" ContentType="application/vnd.openxmlformats-officedocument.presentationml.notesSlide+xml"/>
  <Override PartName="/ppt/slides/slide22.xml" ContentType="application/vnd.openxmlformats-officedocument.presentationml.slide+xml"/>
  <Override PartName="/ppt/notesSlides/notesSlide22.xml" ContentType="application/vnd.openxmlformats-officedocument.presentationml.notesSlide+xml"/>
  <Override PartName="/ppt/slides/slide23.xml" ContentType="application/vnd.openxmlformats-officedocument.presentationml.slide+xml"/>
  <Override PartName="/ppt/notesSlides/notesSlide23.xml" ContentType="application/vnd.openxmlformats-officedocument.presentationml.notesSlide+xml"/>
  <Override PartName="/ppt/slides/slide24.xml" ContentType="application/vnd.openxmlformats-officedocument.presentationml.slide+xml"/>
  <Override PartName="/ppt/notesSlides/notesSlide24.xml" ContentType="application/vnd.openxmlformats-officedocument.presentationml.notesSlide+xml"/>
  <Override PartName="/ppt/slides/slide25.xml" ContentType="application/vnd.openxmlformats-officedocument.presentationml.slide+xml"/>
  <Override PartName="/ppt/notesSlides/notesSlide25.xml" ContentType="application/vnd.openxmlformats-officedocument.presentationml.notesSlide+xml"/>
  <Override PartName="/ppt/slides/slide26.xml" ContentType="application/vnd.openxmlformats-officedocument.presentationml.slide+xml"/>
  <Override PartName="/ppt/notesSlides/notesSlide26.xml" ContentType="application/vnd.openxmlformats-officedocument.presentationml.notesSlide+xml"/>
  <Override PartName="/ppt/slides/slide27.xml" ContentType="application/vnd.openxmlformats-officedocument.presentationml.slide+xml"/>
  <Override PartName="/ppt/notesSlides/notesSlide27.xml" ContentType="application/vnd.openxmlformats-officedocument.presentationml.notesSlide+xml"/>
  <Override PartName="/ppt/slides/slide28.xml" ContentType="application/vnd.openxmlformats-officedocument.presentationml.slide+xml"/>
  <Override PartName="/ppt/notesSlides/notesSlide28.xml" ContentType="application/vnd.openxmlformats-officedocument.presentationml.notesSlide+xml"/>
  <Override PartName="/ppt/slides/slide29.xml" ContentType="application/vnd.openxmlformats-officedocument.presentationml.slide+xml"/>
  <Override PartName="/ppt/notesSlides/notesSlide29.xml" ContentType="application/vnd.openxmlformats-officedocument.presentationml.notesSlide+xml"/>
  <Override PartName="/ppt/slides/slide30.xml" ContentType="application/vnd.openxmlformats-officedocument.presentationml.slide+xml"/>
  <Override PartName="/ppt/notesSlides/notesSlide30.xml" ContentType="application/vnd.openxmlformats-officedocument.presentationml.notesSlide+xml"/>
  <Override PartName="/ppt/slides/slide31.xml" ContentType="application/vnd.openxmlformats-officedocument.presentationml.slide+xml"/>
  <Override PartName="/ppt/notesSlides/notesSlide31.xml" ContentType="application/vnd.openxmlformats-officedocument.presentationml.notesSlide+xml"/>
</Types>
</file>

<file path=_rels/.rels>&#65279;<?xml version="1.0" encoding="utf-8"?><Relationships xmlns="http://schemas.openxmlformats.org/package/2006/relationships"><Relationship Type="http://schemas.openxmlformats.org/package/2006/relationships/metadata/core-properties" Target="/docProps/core.xml" Id="Rff7d7e5a22df4bb6" /><Relationship Type="http://schemas.openxmlformats.org/officeDocument/2006/relationships/extended-properties" Target="/docProps/app.xml" Id="R50d0bc03613d49d7" /><Relationship Type="http://schemas.openxmlformats.org/officeDocument/2006/relationships/officeDocument" Target="/ppt/presentation.xml" Id="R881eb9391ea74929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d6d27d300d764ba2"/>
  </p:sldMasterIdLst>
  <p:notesMasterIdLst>
    <p:notesMasterId xmlns:r="http://schemas.openxmlformats.org/officeDocument/2006/relationships" r:id="R59848dec204449d3"/>
  </p:notesMasterIdLst>
  <p:sldIdLst>
    <p:sldId xmlns:r="http://schemas.openxmlformats.org/officeDocument/2006/relationships" id="256" r:id="R4640013def5a4d09"/>
    <p:sldId xmlns:r="http://schemas.openxmlformats.org/officeDocument/2006/relationships" id="257" r:id="Rf406fa661b5c4822"/>
    <p:sldId xmlns:r="http://schemas.openxmlformats.org/officeDocument/2006/relationships" id="258" r:id="R6a928ee7bab74bbb"/>
    <p:sldId xmlns:r="http://schemas.openxmlformats.org/officeDocument/2006/relationships" id="259" r:id="Ref383989afee41db"/>
    <p:sldId xmlns:r="http://schemas.openxmlformats.org/officeDocument/2006/relationships" id="260" r:id="R5443960ee5d94e73"/>
    <p:sldId xmlns:r="http://schemas.openxmlformats.org/officeDocument/2006/relationships" id="261" r:id="Rfd917d70548d415a"/>
    <p:sldId xmlns:r="http://schemas.openxmlformats.org/officeDocument/2006/relationships" id="262" r:id="R93f0d94363d14d22"/>
    <p:sldId xmlns:r="http://schemas.openxmlformats.org/officeDocument/2006/relationships" id="263" r:id="Rba38859705b244d7"/>
    <p:sldId xmlns:r="http://schemas.openxmlformats.org/officeDocument/2006/relationships" id="264" r:id="R9479be14b7f04810"/>
    <p:sldId xmlns:r="http://schemas.openxmlformats.org/officeDocument/2006/relationships" id="265" r:id="Rdfc9ef99d14b4ea8"/>
    <p:sldId xmlns:r="http://schemas.openxmlformats.org/officeDocument/2006/relationships" id="266" r:id="Rdeae48e090ae49ec"/>
    <p:sldId xmlns:r="http://schemas.openxmlformats.org/officeDocument/2006/relationships" id="267" r:id="R54b658b4c05b4d2d"/>
    <p:sldId xmlns:r="http://schemas.openxmlformats.org/officeDocument/2006/relationships" id="268" r:id="R8df9523ff7d54f75"/>
    <p:sldId xmlns:r="http://schemas.openxmlformats.org/officeDocument/2006/relationships" id="269" r:id="R5e5826afed6c4231"/>
    <p:sldId xmlns:r="http://schemas.openxmlformats.org/officeDocument/2006/relationships" id="270" r:id="R13779383615f41e6"/>
    <p:sldId xmlns:r="http://schemas.openxmlformats.org/officeDocument/2006/relationships" id="271" r:id="R55d1a31d49f04ea0"/>
    <p:sldId xmlns:r="http://schemas.openxmlformats.org/officeDocument/2006/relationships" id="272" r:id="Rdde210608d5d4992"/>
    <p:sldId xmlns:r="http://schemas.openxmlformats.org/officeDocument/2006/relationships" id="273" r:id="Rc2d4ae3d92ad492c"/>
    <p:sldId xmlns:r="http://schemas.openxmlformats.org/officeDocument/2006/relationships" id="274" r:id="R4ee8ec6e3ee74ea3"/>
    <p:sldId xmlns:r="http://schemas.openxmlformats.org/officeDocument/2006/relationships" id="275" r:id="Rf59139916aac4c5b"/>
    <p:sldId xmlns:r="http://schemas.openxmlformats.org/officeDocument/2006/relationships" id="276" r:id="R4ff72d91836d439e"/>
    <p:sldId xmlns:r="http://schemas.openxmlformats.org/officeDocument/2006/relationships" id="277" r:id="Ra6c463e51ed84e57"/>
    <p:sldId xmlns:r="http://schemas.openxmlformats.org/officeDocument/2006/relationships" id="278" r:id="R42ad4a78a5904b2a"/>
    <p:sldId xmlns:r="http://schemas.openxmlformats.org/officeDocument/2006/relationships" id="279" r:id="Rbf2aeb527e634083"/>
    <p:sldId xmlns:r="http://schemas.openxmlformats.org/officeDocument/2006/relationships" id="280" r:id="R538f8764b7c3447f"/>
    <p:sldId xmlns:r="http://schemas.openxmlformats.org/officeDocument/2006/relationships" id="281" r:id="R8af95ea2cd0c49c6"/>
    <p:sldId xmlns:r="http://schemas.openxmlformats.org/officeDocument/2006/relationships" id="282" r:id="Rf539ddce858744b8"/>
    <p:sldId xmlns:r="http://schemas.openxmlformats.org/officeDocument/2006/relationships" id="283" r:id="R7a661ec60d9846a2"/>
    <p:sldId xmlns:r="http://schemas.openxmlformats.org/officeDocument/2006/relationships" id="284" r:id="R3aa4a21f1474432a"/>
    <p:sldId xmlns:r="http://schemas.openxmlformats.org/officeDocument/2006/relationships" id="285" r:id="Rbf447e02fe364134"/>
    <p:sldId xmlns:r="http://schemas.openxmlformats.org/officeDocument/2006/relationships" id="286" r:id="R25f0f6917c7d4945"/>
  </p:sldIdLst>
  <p:sldSz cx="12192000" cy="6858000"/>
  <p:notesSz cx="6858000" cy="9144000"/>
</p:presentation>
</file>

<file path=ppt/presProps.xml><?xml version="1.0" encoding="utf-8"?>
<p:presentationPr xmlns:p="http://schemas.openxmlformats.org/presentationml/2006/main">
  <p:extLst>
    <p:ext xmlns:p14="http://schemas.microsoft.com/office/powerpoint/2010/main" uri="{E76CE94A-603C-4142-B9EB-6D1370010A27}">
      <p14:discardImageEditData val="0"/>
    </p:ext>
    <p:ext xmlns:p14="http://schemas.microsoft.com/office/powerpoint/2010/main" uri="{D31A062A-798A-4329-ABDD-BBA856620510}">
      <p14:defaultImageDpi val="32767"/>
    </p:ext>
    <p:ext xmlns:p15="http://schemas.microsoft.com/office/powerpoint/2012/main" uri="{FD5EFAAD-0ECE-453E-9831-46B23BE46B34}">
      <p15:chartTrackingRefBased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p="http://schemas.openxmlformats.org/presentationml/2006/main">
  <p:slideViewPr>
    <p:cSldViewPr snapToGrid="0">
      <p:cViewPr>
        <p:scale>
          <a:sx xmlns:a="http://schemas.openxmlformats.org/drawingml/2006/main" n="1" d="1"/>
          <a:sy xmlns:a="http://schemas.openxmlformats.org/drawingml/2006/main" n="1" d="1"/>
        </p:scale>
        <p:origin x="0" y="0"/>
      </p:cViewPr>
      <p:guideLst/>
    </p:cSldViewPr>
  </p:slideViewPr>
  <p:gridSpacing cx="72008" cy="72008"/>
</p:viewPr>
</file>

<file path=ppt/_rels/presentation.xml.rels>&#65279;<?xml version="1.0" encoding="utf-8"?><Relationships xmlns="http://schemas.openxmlformats.org/package/2006/relationships"><Relationship Type="http://schemas.openxmlformats.org/officeDocument/2006/relationships/theme" Target="/ppt/theme/theme1.xml" Id="R17020038c2a7482f" /><Relationship Type="http://schemas.openxmlformats.org/officeDocument/2006/relationships/slideMaster" Target="/ppt/slideMasters/slideMaster1.xml" Id="Rd6d27d300d764ba2" /><Relationship Type="http://schemas.openxmlformats.org/officeDocument/2006/relationships/notesMaster" Target="/ppt/notesMasters/notesMaster1.xml" Id="R59848dec204449d3" /><Relationship Type="http://schemas.openxmlformats.org/officeDocument/2006/relationships/presProps" Target="/ppt/presProps.xml" Id="Rf9253c1d9cd14f90" /><Relationship Type="http://schemas.openxmlformats.org/officeDocument/2006/relationships/viewProps" Target="/ppt/viewProps.xml" Id="R6f909bcf87794287" /><Relationship Type="http://schemas.openxmlformats.org/officeDocument/2006/relationships/tableStyles" Target="/ppt/tableStyles.xml" Id="R9a527277083243b8" /><Relationship Type="http://schemas.openxmlformats.org/officeDocument/2006/relationships/slide" Target="/ppt/slides/slide1.xml" Id="R4640013def5a4d09" /><Relationship Type="http://schemas.openxmlformats.org/officeDocument/2006/relationships/slide" Target="/ppt/slides/slide2.xml" Id="Rf406fa661b5c4822" /><Relationship Type="http://schemas.openxmlformats.org/officeDocument/2006/relationships/slide" Target="/ppt/slides/slide3.xml" Id="R6a928ee7bab74bbb" /><Relationship Type="http://schemas.openxmlformats.org/officeDocument/2006/relationships/slide" Target="/ppt/slides/slide4.xml" Id="Ref383989afee41db" /><Relationship Type="http://schemas.openxmlformats.org/officeDocument/2006/relationships/slide" Target="/ppt/slides/slide5.xml" Id="R5443960ee5d94e73" /><Relationship Type="http://schemas.openxmlformats.org/officeDocument/2006/relationships/slide" Target="/ppt/slides/slide6.xml" Id="Rfd917d70548d415a" /><Relationship Type="http://schemas.openxmlformats.org/officeDocument/2006/relationships/slide" Target="/ppt/slides/slide7.xml" Id="R93f0d94363d14d22" /><Relationship Type="http://schemas.openxmlformats.org/officeDocument/2006/relationships/slide" Target="/ppt/slides/slide8.xml" Id="Rba38859705b244d7" /><Relationship Type="http://schemas.openxmlformats.org/officeDocument/2006/relationships/slide" Target="/ppt/slides/slide9.xml" Id="R9479be14b7f04810" /><Relationship Type="http://schemas.openxmlformats.org/officeDocument/2006/relationships/slide" Target="/ppt/slides/slide10.xml" Id="Rdfc9ef99d14b4ea8" /><Relationship Type="http://schemas.openxmlformats.org/officeDocument/2006/relationships/slide" Target="/ppt/slides/slide11.xml" Id="Rdeae48e090ae49ec" /><Relationship Type="http://schemas.openxmlformats.org/officeDocument/2006/relationships/slide" Target="/ppt/slides/slide12.xml" Id="R54b658b4c05b4d2d" /><Relationship Type="http://schemas.openxmlformats.org/officeDocument/2006/relationships/slide" Target="/ppt/slides/slide13.xml" Id="R8df9523ff7d54f75" /><Relationship Type="http://schemas.openxmlformats.org/officeDocument/2006/relationships/slide" Target="/ppt/slides/slide14.xml" Id="R5e5826afed6c4231" /><Relationship Type="http://schemas.openxmlformats.org/officeDocument/2006/relationships/slide" Target="/ppt/slides/slide15.xml" Id="R13779383615f41e6" /><Relationship Type="http://schemas.openxmlformats.org/officeDocument/2006/relationships/slide" Target="/ppt/slides/slide16.xml" Id="R55d1a31d49f04ea0" /><Relationship Type="http://schemas.openxmlformats.org/officeDocument/2006/relationships/slide" Target="/ppt/slides/slide17.xml" Id="Rdde210608d5d4992" /><Relationship Type="http://schemas.openxmlformats.org/officeDocument/2006/relationships/slide" Target="/ppt/slides/slide18.xml" Id="Rc2d4ae3d92ad492c" /><Relationship Type="http://schemas.openxmlformats.org/officeDocument/2006/relationships/slide" Target="/ppt/slides/slide19.xml" Id="R4ee8ec6e3ee74ea3" /><Relationship Type="http://schemas.openxmlformats.org/officeDocument/2006/relationships/slide" Target="/ppt/slides/slide20.xml" Id="Rf59139916aac4c5b" /><Relationship Type="http://schemas.openxmlformats.org/officeDocument/2006/relationships/slide" Target="/ppt/slides/slide21.xml" Id="R4ff72d91836d439e" /><Relationship Type="http://schemas.openxmlformats.org/officeDocument/2006/relationships/slide" Target="/ppt/slides/slide22.xml" Id="Ra6c463e51ed84e57" /><Relationship Type="http://schemas.openxmlformats.org/officeDocument/2006/relationships/slide" Target="/ppt/slides/slide23.xml" Id="R42ad4a78a5904b2a" /><Relationship Type="http://schemas.openxmlformats.org/officeDocument/2006/relationships/slide" Target="/ppt/slides/slide24.xml" Id="Rbf2aeb527e634083" /><Relationship Type="http://schemas.openxmlformats.org/officeDocument/2006/relationships/slide" Target="/ppt/slides/slide25.xml" Id="R538f8764b7c3447f" /><Relationship Type="http://schemas.openxmlformats.org/officeDocument/2006/relationships/slide" Target="/ppt/slides/slide26.xml" Id="R8af95ea2cd0c49c6" /><Relationship Type="http://schemas.openxmlformats.org/officeDocument/2006/relationships/slide" Target="/ppt/slides/slide27.xml" Id="Rf539ddce858744b8" /><Relationship Type="http://schemas.openxmlformats.org/officeDocument/2006/relationships/slide" Target="/ppt/slides/slide28.xml" Id="R7a661ec60d9846a2" /><Relationship Type="http://schemas.openxmlformats.org/officeDocument/2006/relationships/slide" Target="/ppt/slides/slide29.xml" Id="R3aa4a21f1474432a" /><Relationship Type="http://schemas.openxmlformats.org/officeDocument/2006/relationships/slide" Target="/ppt/slides/slide30.xml" Id="Rbf447e02fe364134" /><Relationship Type="http://schemas.openxmlformats.org/officeDocument/2006/relationships/slide" Target="/ppt/slides/slide31.xml" Id="R25f0f6917c7d4945" /></Relationships>
</file>

<file path=ppt/notesMasters/_rels/notesMaster1.xml.rels>&#65279;<?xml version="1.0" encoding="utf-8"?><Relationships xmlns="http://schemas.openxmlformats.org/package/2006/relationships"><Relationship Type="http://schemas.openxmlformats.org/officeDocument/2006/relationships/theme" Target="/ppt/notesMasters/theme/theme3.xml" Id="R85135c124d4a4ca6" /></Relationships>
</file>

<file path=ppt/notesMasters/notesMaster1.xml><?xml version="1.0" encoding="utf-8"?>
<p:notes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Header Placeholder"/>
          <p:cNvSpPr/>
          <p:nvPr>
            <p:ph type="hdr" sz="quarter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3" name="Date Placeholder"/>
          <p:cNvSpPr/>
          <p:nvPr>
            <p:ph type="dt" sz="quarter" idx="1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4" name="Slide Image Placeholder"/>
          <p:cNvSpPr/>
          <p:nvPr>
            <p:ph type="sldImg" idx="2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5" name="Notes Placeholder"/>
          <p:cNvSpPr/>
          <p:nvPr>
            <p:ph type="body" sz="quarter" idx="3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6" name="Footer Placeholder"/>
          <p:cNvSpPr/>
          <p:nvPr>
            <p:ph type="ftr" sz="quarter" idx="4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  <p:sp>
        <p:nvSpPr>
          <p:cNvPr id="7" name="Slide Number Placeholder"/>
          <p:cNvSpPr/>
          <p:nvPr>
            <p:ph type="sldNum" sz="quarter" idx="5"/>
          </p:nvPr>
        </p:nvSpPr>
        <p:spPr>
          <a:prstGeom xmlns:a="http://schemas.openxmlformats.org/drawingml/2006/main" prst="rect">
            <a:avLst/>
          </a:prstGeom>
        </p:spPr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xmlns:a="http://schemas.openxmlformats.org/drawingml/2006/main" marL="0" algn="l" defTabSz="914400" rtl="0" eaLnBrk="1" latinLnBrk="0" hangingPunct="1">
      <a:defRPr sz="1200" kern="1200"/>
    </a:lvl1pPr>
  </p:notesStyle>
</p:notesMaster>
</file>

<file path=ppt/notesMasters/theme/theme3.xml><?xml version="1.0" encoding="utf-8"?>
<a:theme xmlns:a="http://schemas.openxmlformats.org/drawingml/2006/main" name="Designed by OfficePLUS">
  <a:themeElements>
    <a:clrScheme name="iSlide">
      <a:dk1>
        <a:srgbClr val="2F2F2F"/>
      </a:dk1>
      <a:lt1>
        <a:srgbClr val="FFFFFF"/>
      </a:lt1>
      <a:dk2>
        <a:srgbClr val="778495"/>
      </a:dk2>
      <a:lt2>
        <a:srgbClr val="F0F0F0"/>
      </a:lt2>
      <a:accent1>
        <a:srgbClr val="CED71E"/>
      </a:accent1>
      <a:accent2>
        <a:srgbClr val="FDB249"/>
      </a:accent2>
      <a:accent3>
        <a:srgbClr val="FFCB25"/>
      </a:accent3>
      <a:accent4>
        <a:srgbClr val="879330"/>
      </a:accent4>
      <a:accent5>
        <a:srgbClr val="709125"/>
      </a:accent5>
      <a:accent6>
        <a:srgbClr val="828804"/>
      </a:accent6>
      <a:hlink>
        <a:srgbClr val="F84D4D"/>
      </a:hlink>
      <a:folHlink>
        <a:srgbClr val="979797"/>
      </a:folHlink>
    </a:clrScheme>
    <a:fontScheme name="iSlide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iSlid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notesSlides/_rels/notesSlide1.xml.rels>&#65279;<?xml version="1.0" encoding="utf-8"?><Relationships xmlns="http://schemas.openxmlformats.org/package/2006/relationships"><Relationship Type="http://schemas.openxmlformats.org/officeDocument/2006/relationships/slide" Target="/ppt/slides/slide1.xml" Id="R56718dee2fd24565" /><Relationship Type="http://schemas.openxmlformats.org/officeDocument/2006/relationships/notesMaster" Target="/ppt/notesMasters/notesMaster1.xml" Id="Rfb642395ef8e42b9" /></Relationships>
</file>

<file path=ppt/notesSlides/_rels/notesSlide10.xml.rels>&#65279;<?xml version="1.0" encoding="utf-8"?><Relationships xmlns="http://schemas.openxmlformats.org/package/2006/relationships"><Relationship Type="http://schemas.openxmlformats.org/officeDocument/2006/relationships/slide" Target="/ppt/slides/slide10.xml" Id="R38d78ad6608944ab" /><Relationship Type="http://schemas.openxmlformats.org/officeDocument/2006/relationships/notesMaster" Target="/ppt/notesMasters/notesMaster1.xml" Id="Rcf6c47d918364423" /></Relationships>
</file>

<file path=ppt/notesSlides/_rels/notesSlide11.xml.rels>&#65279;<?xml version="1.0" encoding="utf-8"?><Relationships xmlns="http://schemas.openxmlformats.org/package/2006/relationships"><Relationship Type="http://schemas.openxmlformats.org/officeDocument/2006/relationships/slide" Target="/ppt/slides/slide11.xml" Id="Rb036064a37374233" /><Relationship Type="http://schemas.openxmlformats.org/officeDocument/2006/relationships/notesMaster" Target="/ppt/notesMasters/notesMaster1.xml" Id="R6fd9f87c92714b65" /></Relationships>
</file>

<file path=ppt/notesSlides/_rels/notesSlide12.xml.rels>&#65279;<?xml version="1.0" encoding="utf-8"?><Relationships xmlns="http://schemas.openxmlformats.org/package/2006/relationships"><Relationship Type="http://schemas.openxmlformats.org/officeDocument/2006/relationships/slide" Target="/ppt/slides/slide12.xml" Id="R5178a2411c80419d" /><Relationship Type="http://schemas.openxmlformats.org/officeDocument/2006/relationships/notesMaster" Target="/ppt/notesMasters/notesMaster1.xml" Id="R43f9101dbeaf47b5" /></Relationships>
</file>

<file path=ppt/notesSlides/_rels/notesSlide13.xml.rels>&#65279;<?xml version="1.0" encoding="utf-8"?><Relationships xmlns="http://schemas.openxmlformats.org/package/2006/relationships"><Relationship Type="http://schemas.openxmlformats.org/officeDocument/2006/relationships/slide" Target="/ppt/slides/slide13.xml" Id="R399dc35aefd34b90" /><Relationship Type="http://schemas.openxmlformats.org/officeDocument/2006/relationships/notesMaster" Target="/ppt/notesMasters/notesMaster1.xml" Id="R268c27d0f4f641eb" /></Relationships>
</file>

<file path=ppt/notesSlides/_rels/notesSlide14.xml.rels>&#65279;<?xml version="1.0" encoding="utf-8"?><Relationships xmlns="http://schemas.openxmlformats.org/package/2006/relationships"><Relationship Type="http://schemas.openxmlformats.org/officeDocument/2006/relationships/slide" Target="/ppt/slides/slide14.xml" Id="Rc6b809c4b1704ea3" /><Relationship Type="http://schemas.openxmlformats.org/officeDocument/2006/relationships/notesMaster" Target="/ppt/notesMasters/notesMaster1.xml" Id="R17bddcdf6c494234" /></Relationships>
</file>

<file path=ppt/notesSlides/_rels/notesSlide15.xml.rels>&#65279;<?xml version="1.0" encoding="utf-8"?><Relationships xmlns="http://schemas.openxmlformats.org/package/2006/relationships"><Relationship Type="http://schemas.openxmlformats.org/officeDocument/2006/relationships/slide" Target="/ppt/slides/slide15.xml" Id="R1d1623ff6068433e" /><Relationship Type="http://schemas.openxmlformats.org/officeDocument/2006/relationships/notesMaster" Target="/ppt/notesMasters/notesMaster1.xml" Id="R52a86c932f22443a" /></Relationships>
</file>

<file path=ppt/notesSlides/_rels/notesSlide16.xml.rels>&#65279;<?xml version="1.0" encoding="utf-8"?><Relationships xmlns="http://schemas.openxmlformats.org/package/2006/relationships"><Relationship Type="http://schemas.openxmlformats.org/officeDocument/2006/relationships/slide" Target="/ppt/slides/slide16.xml" Id="R2af8e64e050c4252" /><Relationship Type="http://schemas.openxmlformats.org/officeDocument/2006/relationships/notesMaster" Target="/ppt/notesMasters/notesMaster1.xml" Id="R99c29b308f784090" /></Relationships>
</file>

<file path=ppt/notesSlides/_rels/notesSlide17.xml.rels>&#65279;<?xml version="1.0" encoding="utf-8"?><Relationships xmlns="http://schemas.openxmlformats.org/package/2006/relationships"><Relationship Type="http://schemas.openxmlformats.org/officeDocument/2006/relationships/slide" Target="/ppt/slides/slide17.xml" Id="Rcdc28a574eff4b43" /><Relationship Type="http://schemas.openxmlformats.org/officeDocument/2006/relationships/notesMaster" Target="/ppt/notesMasters/notesMaster1.xml" Id="Ra49de9d66ce34bdb" /></Relationships>
</file>

<file path=ppt/notesSlides/_rels/notesSlide18.xml.rels>&#65279;<?xml version="1.0" encoding="utf-8"?><Relationships xmlns="http://schemas.openxmlformats.org/package/2006/relationships"><Relationship Type="http://schemas.openxmlformats.org/officeDocument/2006/relationships/slide" Target="/ppt/slides/slide18.xml" Id="R1a69b20a9f5f4598" /><Relationship Type="http://schemas.openxmlformats.org/officeDocument/2006/relationships/notesMaster" Target="/ppt/notesMasters/notesMaster1.xml" Id="R6f9f7a7eec7641c1" /></Relationships>
</file>

<file path=ppt/notesSlides/_rels/notesSlide19.xml.rels>&#65279;<?xml version="1.0" encoding="utf-8"?><Relationships xmlns="http://schemas.openxmlformats.org/package/2006/relationships"><Relationship Type="http://schemas.openxmlformats.org/officeDocument/2006/relationships/slide" Target="/ppt/slides/slide19.xml" Id="Rca630151524f4f92" /><Relationship Type="http://schemas.openxmlformats.org/officeDocument/2006/relationships/notesMaster" Target="/ppt/notesMasters/notesMaster1.xml" Id="Rb559c57d3cce4812" /></Relationships>
</file>

<file path=ppt/notesSlides/_rels/notesSlide2.xml.rels>&#65279;<?xml version="1.0" encoding="utf-8"?><Relationships xmlns="http://schemas.openxmlformats.org/package/2006/relationships"><Relationship Type="http://schemas.openxmlformats.org/officeDocument/2006/relationships/slide" Target="/ppt/slides/slide2.xml" Id="Rbee2a8cc09e84cbe" /><Relationship Type="http://schemas.openxmlformats.org/officeDocument/2006/relationships/notesMaster" Target="/ppt/notesMasters/notesMaster1.xml" Id="R7f9f7e031d744d26" /></Relationships>
</file>

<file path=ppt/notesSlides/_rels/notesSlide20.xml.rels>&#65279;<?xml version="1.0" encoding="utf-8"?><Relationships xmlns="http://schemas.openxmlformats.org/package/2006/relationships"><Relationship Type="http://schemas.openxmlformats.org/officeDocument/2006/relationships/slide" Target="/ppt/slides/slide20.xml" Id="R48c52b2df28a4ad4" /><Relationship Type="http://schemas.openxmlformats.org/officeDocument/2006/relationships/notesMaster" Target="/ppt/notesMasters/notesMaster1.xml" Id="R0d412de788dd4ddb" /></Relationships>
</file>

<file path=ppt/notesSlides/_rels/notesSlide21.xml.rels>&#65279;<?xml version="1.0" encoding="utf-8"?><Relationships xmlns="http://schemas.openxmlformats.org/package/2006/relationships"><Relationship Type="http://schemas.openxmlformats.org/officeDocument/2006/relationships/slide" Target="/ppt/slides/slide21.xml" Id="R4eda07200fec48b6" /><Relationship Type="http://schemas.openxmlformats.org/officeDocument/2006/relationships/notesMaster" Target="/ppt/notesMasters/notesMaster1.xml" Id="R03ef0a5ba4e9409f" /></Relationships>
</file>

<file path=ppt/notesSlides/_rels/notesSlide22.xml.rels>&#65279;<?xml version="1.0" encoding="utf-8"?><Relationships xmlns="http://schemas.openxmlformats.org/package/2006/relationships"><Relationship Type="http://schemas.openxmlformats.org/officeDocument/2006/relationships/slide" Target="/ppt/slides/slide22.xml" Id="R27830b24db4d42bb" /><Relationship Type="http://schemas.openxmlformats.org/officeDocument/2006/relationships/notesMaster" Target="/ppt/notesMasters/notesMaster1.xml" Id="Rab700caf6b5b4029" /></Relationships>
</file>

<file path=ppt/notesSlides/_rels/notesSlide23.xml.rels>&#65279;<?xml version="1.0" encoding="utf-8"?><Relationships xmlns="http://schemas.openxmlformats.org/package/2006/relationships"><Relationship Type="http://schemas.openxmlformats.org/officeDocument/2006/relationships/slide" Target="/ppt/slides/slide23.xml" Id="R438677b6f6694cec" /><Relationship Type="http://schemas.openxmlformats.org/officeDocument/2006/relationships/notesMaster" Target="/ppt/notesMasters/notesMaster1.xml" Id="R4bad12646b014185" /></Relationships>
</file>

<file path=ppt/notesSlides/_rels/notesSlide24.xml.rels>&#65279;<?xml version="1.0" encoding="utf-8"?><Relationships xmlns="http://schemas.openxmlformats.org/package/2006/relationships"><Relationship Type="http://schemas.openxmlformats.org/officeDocument/2006/relationships/slide" Target="/ppt/slides/slide24.xml" Id="Re46d4c6cb0084584" /><Relationship Type="http://schemas.openxmlformats.org/officeDocument/2006/relationships/notesMaster" Target="/ppt/notesMasters/notesMaster1.xml" Id="R1affe7f960d149b3" /></Relationships>
</file>

<file path=ppt/notesSlides/_rels/notesSlide25.xml.rels>&#65279;<?xml version="1.0" encoding="utf-8"?><Relationships xmlns="http://schemas.openxmlformats.org/package/2006/relationships"><Relationship Type="http://schemas.openxmlformats.org/officeDocument/2006/relationships/slide" Target="/ppt/slides/slide25.xml" Id="R0c8d2b8865074ed5" /><Relationship Type="http://schemas.openxmlformats.org/officeDocument/2006/relationships/notesMaster" Target="/ppt/notesMasters/notesMaster1.xml" Id="R0526f746e61249f9" /></Relationships>
</file>

<file path=ppt/notesSlides/_rels/notesSlide26.xml.rels>&#65279;<?xml version="1.0" encoding="utf-8"?><Relationships xmlns="http://schemas.openxmlformats.org/package/2006/relationships"><Relationship Type="http://schemas.openxmlformats.org/officeDocument/2006/relationships/slide" Target="/ppt/slides/slide26.xml" Id="R228bcd8dab494bbb" /><Relationship Type="http://schemas.openxmlformats.org/officeDocument/2006/relationships/notesMaster" Target="/ppt/notesMasters/notesMaster1.xml" Id="R1d230c2fc59f41d8" /></Relationships>
</file>

<file path=ppt/notesSlides/_rels/notesSlide27.xml.rels>&#65279;<?xml version="1.0" encoding="utf-8"?><Relationships xmlns="http://schemas.openxmlformats.org/package/2006/relationships"><Relationship Type="http://schemas.openxmlformats.org/officeDocument/2006/relationships/slide" Target="/ppt/slides/slide27.xml" Id="R0ae31dce30c24914" /><Relationship Type="http://schemas.openxmlformats.org/officeDocument/2006/relationships/notesMaster" Target="/ppt/notesMasters/notesMaster1.xml" Id="Rde68f9609a0e48e2" /></Relationships>
</file>

<file path=ppt/notesSlides/_rels/notesSlide28.xml.rels>&#65279;<?xml version="1.0" encoding="utf-8"?><Relationships xmlns="http://schemas.openxmlformats.org/package/2006/relationships"><Relationship Type="http://schemas.openxmlformats.org/officeDocument/2006/relationships/slide" Target="/ppt/slides/slide28.xml" Id="Rc600dcea3c664664" /><Relationship Type="http://schemas.openxmlformats.org/officeDocument/2006/relationships/notesMaster" Target="/ppt/notesMasters/notesMaster1.xml" Id="Rb0744241243c4cbf" /></Relationships>
</file>

<file path=ppt/notesSlides/_rels/notesSlide29.xml.rels>&#65279;<?xml version="1.0" encoding="utf-8"?><Relationships xmlns="http://schemas.openxmlformats.org/package/2006/relationships"><Relationship Type="http://schemas.openxmlformats.org/officeDocument/2006/relationships/slide" Target="/ppt/slides/slide29.xml" Id="R3ed8984e895744ec" /><Relationship Type="http://schemas.openxmlformats.org/officeDocument/2006/relationships/notesMaster" Target="/ppt/notesMasters/notesMaster1.xml" Id="R293ad8c885c24f63" /></Relationships>
</file>

<file path=ppt/notesSlides/_rels/notesSlide3.xml.rels>&#65279;<?xml version="1.0" encoding="utf-8"?><Relationships xmlns="http://schemas.openxmlformats.org/package/2006/relationships"><Relationship Type="http://schemas.openxmlformats.org/officeDocument/2006/relationships/slide" Target="/ppt/slides/slide3.xml" Id="R16c1e4c969394052" /><Relationship Type="http://schemas.openxmlformats.org/officeDocument/2006/relationships/notesMaster" Target="/ppt/notesMasters/notesMaster1.xml" Id="R7e6d0a51201040ba" /></Relationships>
</file>

<file path=ppt/notesSlides/_rels/notesSlide30.xml.rels>&#65279;<?xml version="1.0" encoding="utf-8"?><Relationships xmlns="http://schemas.openxmlformats.org/package/2006/relationships"><Relationship Type="http://schemas.openxmlformats.org/officeDocument/2006/relationships/slide" Target="/ppt/slides/slide30.xml" Id="R7644b4cc021146d9" /><Relationship Type="http://schemas.openxmlformats.org/officeDocument/2006/relationships/notesMaster" Target="/ppt/notesMasters/notesMaster1.xml" Id="R4ccc321d7fff4770" /></Relationships>
</file>

<file path=ppt/notesSlides/_rels/notesSlide31.xml.rels>&#65279;<?xml version="1.0" encoding="utf-8"?><Relationships xmlns="http://schemas.openxmlformats.org/package/2006/relationships"><Relationship Type="http://schemas.openxmlformats.org/officeDocument/2006/relationships/slide" Target="/ppt/slides/slide31.xml" Id="Ra8f521d1e01448e5" /><Relationship Type="http://schemas.openxmlformats.org/officeDocument/2006/relationships/notesMaster" Target="/ppt/notesMasters/notesMaster1.xml" Id="R86432001a4d04f8a" /></Relationships>
</file>

<file path=ppt/notesSlides/_rels/notesSlide4.xml.rels>&#65279;<?xml version="1.0" encoding="utf-8"?><Relationships xmlns="http://schemas.openxmlformats.org/package/2006/relationships"><Relationship Type="http://schemas.openxmlformats.org/officeDocument/2006/relationships/slide" Target="/ppt/slides/slide4.xml" Id="R2ebb076c9d8b4361" /><Relationship Type="http://schemas.openxmlformats.org/officeDocument/2006/relationships/notesMaster" Target="/ppt/notesMasters/notesMaster1.xml" Id="R0936e895ea074897" /></Relationships>
</file>

<file path=ppt/notesSlides/_rels/notesSlide5.xml.rels>&#65279;<?xml version="1.0" encoding="utf-8"?><Relationships xmlns="http://schemas.openxmlformats.org/package/2006/relationships"><Relationship Type="http://schemas.openxmlformats.org/officeDocument/2006/relationships/slide" Target="/ppt/slides/slide5.xml" Id="R9e1ae52dc9f14b17" /><Relationship Type="http://schemas.openxmlformats.org/officeDocument/2006/relationships/notesMaster" Target="/ppt/notesMasters/notesMaster1.xml" Id="Rab0ee32858614ea4" /></Relationships>
</file>

<file path=ppt/notesSlides/_rels/notesSlide6.xml.rels>&#65279;<?xml version="1.0" encoding="utf-8"?><Relationships xmlns="http://schemas.openxmlformats.org/package/2006/relationships"><Relationship Type="http://schemas.openxmlformats.org/officeDocument/2006/relationships/slide" Target="/ppt/slides/slide6.xml" Id="R39973e645453496e" /><Relationship Type="http://schemas.openxmlformats.org/officeDocument/2006/relationships/notesMaster" Target="/ppt/notesMasters/notesMaster1.xml" Id="R8cf99657af6d4ae7" /></Relationships>
</file>

<file path=ppt/notesSlides/_rels/notesSlide7.xml.rels>&#65279;<?xml version="1.0" encoding="utf-8"?><Relationships xmlns="http://schemas.openxmlformats.org/package/2006/relationships"><Relationship Type="http://schemas.openxmlformats.org/officeDocument/2006/relationships/slide" Target="/ppt/slides/slide7.xml" Id="R4565ae90eba843a5" /><Relationship Type="http://schemas.openxmlformats.org/officeDocument/2006/relationships/notesMaster" Target="/ppt/notesMasters/notesMaster1.xml" Id="Reb5c74a26082465b" /></Relationships>
</file>

<file path=ppt/notesSlides/_rels/notesSlide8.xml.rels>&#65279;<?xml version="1.0" encoding="utf-8"?><Relationships xmlns="http://schemas.openxmlformats.org/package/2006/relationships"><Relationship Type="http://schemas.openxmlformats.org/officeDocument/2006/relationships/slide" Target="/ppt/slides/slide8.xml" Id="R485530459d204366" /><Relationship Type="http://schemas.openxmlformats.org/officeDocument/2006/relationships/notesMaster" Target="/ppt/notesMasters/notesMaster1.xml" Id="Rcfdff8b118384247" /></Relationships>
</file>

<file path=ppt/notesSlides/_rels/notesSlide9.xml.rels>&#65279;<?xml version="1.0" encoding="utf-8"?><Relationships xmlns="http://schemas.openxmlformats.org/package/2006/relationships"><Relationship Type="http://schemas.openxmlformats.org/officeDocument/2006/relationships/slide" Target="/ppt/slides/slide9.xml" Id="Rf099df0625da4288" /><Relationship Type="http://schemas.openxmlformats.org/officeDocument/2006/relationships/notesMaster" Target="/ppt/notesMasters/notesMaster1.xml" Id="R9468027839864c71" /></Relationships>
</file>

<file path=ppt/notesSlides/notesSlide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Apresentação e imagens fornecidas pela Guanya; dados finais sujeitos à análise da amostra e ao projeto executivo.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Materiais indicados na ficha técnica fornecida pela Guanya; a seleção final requer revisão de compatibilidade química.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7.png fornecida pelo usuário; qualquer expectativa de vida útil deve ser confirmada na proposta técnica e nas condições reais de operação.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Comparação baseada no material fornecido pela Guanya; vida útil não é garantia e depende das condições especificadas.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Parâmetros fornecidos pelo usuário e pela ficha técnica: 0,20 MPa como valor operacional informado; 4,0 kgf/cm² como limite do lado líquido.</a:t>
            </a:r>
          </a:p>
          <a:p xmlns:a="http://schemas.openxmlformats.org/drawingml/2006/main">
            <a:r>
              <a:t>- Conversões: 0,20 MPa = 2,0 bar ≈ 2,039 kgf/cm²; 4,0 kgf/cm² ≈ 0,392 MPa ≈ 3,923 bar.</a:t>
            </a:r>
          </a:p>
          <a:p xmlns:a="http://schemas.openxmlformats.org/drawingml/2006/main">
            <a:r>
              <a:t>- Não interpretar os dois valores como pressão da câmara de evaporação; a câmara opera aproximadamente à pressão atmosférica.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Comparação conceitual baseada no material técnico da Guanya; verificar a solução concorrente real antes de usar em proposta comercial.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Conteúdo traduzido da imagem 55.png fornecida pelo usuário; a rota de recuperação de cada metal deve ser validada com a composição do banho.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Modelo econômico conceitual fornecido pela Guanya; calcular com vazões, concentrações, tarifas, custos de destinação e rendimento de recuperação do cliente.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de HMI (界面.png) fornecida pelo usuário; a tela mostrada está em inglês. A localização para PT-BR deve ser confirmada no escopo de fornecimento.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do equipamento e arquitetura fornecidas pela Guanya; layout e dimensões finais dependem da capacidade e das interfaces do cliente.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1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低温蒸发参数(1).png fornecida pelo usuário; transcrição para PT-BR. Valores marcados com * devem ser confirmados na engenharia do projeto.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Lei nº 12.305/2010 (PNRS), art. 9º: https://www.planalto.gov.br/ccivil_03/_ato2007-2010/2010/lei/l12305.htm</a:t>
            </a:r>
          </a:p>
          <a:p xmlns:a="http://schemas.openxmlformats.org/drawingml/2006/main">
            <a:r>
              <a:t>- Resolução CONAMA nº 430/2011: https://conama.mma.gov.br/?option=com_sisconama&amp;task=arquivo.download&amp;id=627</a:t>
            </a:r>
          </a:p>
          <a:p xmlns:a="http://schemas.openxmlformats.org/drawingml/2006/main">
            <a:r>
              <a:t>- Resumo de mercado fornecido pelo usuário (imagem 1d028156-8742-4be1-97d0-e6d7138bea11.png).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Sequência funcional baseada no material técnico e na HMI fornecidos pela Guanya; matriz de causa e efeito final é específica do projeto.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Conteúdo traduzido da imagem 8.png fornecida pelo usuário; nem todas as correntes são automaticamente compatíveis com o mesmo equipamento.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2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33.png fornecida pelo usuário; resultados visuais são ilustrativos e não substituem análise laboratorial.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22.png fornecida pelo usuário; aplicações ácidas requerem avaliação de voláteis, corrosão e segurança de processo.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NR-10 oficial: https://www.gov.br/trabalho-e-emprego/pt-br/acesso-a-informacao/participacao-social/conselhos-e-orgaos-colegiados/comissao-tripartite-partitaria-permanente/normas-regulamentadora/normas-regulamentadoras-vigentes/norma-regulamentadora-no-10-nr-10</a:t>
            </a:r>
          </a:p>
          <a:p xmlns:a="http://schemas.openxmlformats.org/drawingml/2006/main">
            <a:r>
              <a:t>- NR-12 oficial: https://www.gov.br/trabalho-e-emprego/pt-br/acesso-a-informacao/participacao-social/conselhos-e-orgaos-colegiados/comissao-tripartite-partitaria-permanente/normas-regulamentadora/normas-regulamentadoras-vigentes/norma-regulamentadora-no-12-nr-12</a:t>
            </a:r>
          </a:p>
          <a:p xmlns:a="http://schemas.openxmlformats.org/drawingml/2006/main">
            <a:r>
              <a:t>- NR-12: itens 12.5 (proteções), 12.6 (parada de emergência), 12.12 (sinalização) e 12.13 (manuais em português-Brasil).</a:t>
            </a:r>
          </a:p>
          <a:p xmlns:a="http://schemas.openxmlformats.org/drawingml/2006/main">
            <a:r>
              <a:t>- Esta página é um checklist preliminar, não uma declaração de conformidade ou parecer legal.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Lista de dados de entrada fornecida pela Guanya; pode ser ampliada conforme a química e as exigências locais do projeto.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Dados corporativos, experiência e imagem fornecidos pela Guanya; verificar certificados e escopo válidos na etapa comercial.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Imagens e capacidades fornecidas pela Guanya; a participação local e o escopo de comissionamento devem constar do contrato.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dos certificados fornecida pela Guanya; confirmar documentos válidos, escopo e datas antes do envio ao cliente.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2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de fábrica e escopo-base de FAT fornecidos pela Guanya; o protocolo final deve ser acordado no contrato.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Apresentação técnica e imagens fornecidas pela Guanya; aplicabilidade final depende de análise de composição e compatibilidade.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0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Fluxo de entrega e imagem fornecidos pela Guanya; responsabilidades locais, instalação e treinamento devem ser definidos no contrato.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31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Contatos e imagens fornecidos pela Guanya; confirmar responsável comercial antes do envio.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4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6.png fornecida pelo usuário; o reúso do condensado e a rota do concentrado exigem confirmação analítica.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5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Conteúdo técnico fornecido pela Guanya; custos e economia devem ser calculados com dados reais do cliente.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6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Fluxo de processo fornecido pela Guanya; configuração final depende do balanço de massa e calor do projeto.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7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Imagem 11.png fornecida pelo usuário; os frascos são ilustrativos e não substituem laudo analítico.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8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Características e limites indicados pela Guanya; o desempenho final deve constar da proposta técnica do projeto.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notesSlides/notesSlide9.xml><?xml version="1.0" encoding="utf-8"?>
<p:notes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" name="Slide Image Placeholder 1"/>
          <p:cNvSpPr>
            <a:spLocks xmlns:a="http://schemas.openxmlformats.org/drawingml/2006/main" noGrp="1"/>
          </p:cNvSpPr>
          <p:nvPr>
            <p:ph type="sldImg" idx="0"/>
          </p:nvPr>
        </p:nvSpPr>
        <p:spPr/>
      </p:sp>
      <p:sp>
        <p:nvSpPr>
          <p:cNvPr id="3" name="Notes Placeholder 2"/>
          <p:cNvSpPr>
            <a:spLocks xmlns:a="http://schemas.openxmlformats.org/drawingml/2006/main" noGrp="1"/>
          </p:cNvSpPr>
          <p:nvPr>
            <p:ph type="body" idx="1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>
            <a:r>
              <a:t>[Sources]</a:t>
            </a:r>
          </a:p>
          <a:p xmlns:a="http://schemas.openxmlformats.org/drawingml/2006/main">
            <a:r>
              <a:t>- Critérios de seleção fornecidos pela Guanya; correntes com componentes voláteis e forte formação de espuma exigem avaliação adicional.</a:t>
            </a:r>
          </a:p>
        </p:txBody>
      </p:sp>
      <p:sp>
        <p:nvSpPr>
          <p:cNvPr id="4" name="Slide Number Placeholder 3"/>
          <p:cNvSpPr>
            <a:spLocks xmlns:a="http://schemas.openxmlformats.org/drawingml/2006/main" noGrp="1"/>
          </p:cNvSpPr>
          <p:nvPr>
            <p:ph type="sldNum" idx="5"/>
          </p:nvPr>
        </p:nvSpPr>
        <p:spPr/>
        <p:txBody>
          <a:bodyPr xmlns:a="http://schemas.openxmlformats.org/drawingml/2006/main"/>
          <a:lstStyle xmlns:a="http://schemas.openxmlformats.org/drawingml/2006/main"/>
          <a:p xmlns:a="http://schemas.openxmlformats.org/drawingml/2006/main"/>
        </p:txBody>
      </p:sp>
    </p:spTree>
  </p:cSld>
  <p:clrMapOvr>
    <a:masterClrMapping xmlns:a="http://schemas.openxmlformats.org/drawingml/2006/main"/>
  </p:clrMapOvr>
</p:note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1c0cea9ed0f4981" /></Relationships>
</file>

<file path=ppt/slideLayouts/_rels/slideLayout2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a12a5d73491445bb" /></Relationships>
</file>

<file path=ppt/slideLayouts/_rels/slideLayout3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3c3a9db1f6843be" /></Relationships>
</file>

<file path=ppt/slideLayouts/_rels/slideLayout4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d38268a982c42c2" /></Relationships>
</file>

<file path=ppt/slideLayouts/_rels/slideLayout5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735dd558a23144a7" /></Relationships>
</file>

<file path=ppt/slideLayouts/_rels/slideLayout6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32c40b28d7e49ab" /></Relationships>
</file>

<file path=ppt/slideLayouts/_rels/slideLayout7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1ede2131760414c" /></Relationships>
</file>

<file path=ppt/slideLayouts/slideLayout1.xml><?xml version="1.0" encoding="utf-8"?>
<p:sldLayout xmlns:p="http://schemas.openxmlformats.org/presentationml/2006/main" showMasterSp="0" type="title" preserve="1">
  <p:cSld name="Title Slide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2.xml><?xml version="1.0" encoding="utf-8"?>
<p:sldLayout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3.xml><?xml version="1.0" encoding="utf-8"?>
<p:sldLayout xmlns:p="http://schemas.openxmlformats.org/presentationml/2006/main" preserve="1">
  <p:cSld name="Agenda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4.xml><?xml version="1.0" encoding="utf-8"?>
<p:sldLayout xmlns:p="http://schemas.openxmlformats.org/presentationml/2006/main" showMasterSp="0" type="secHead" preserve="1">
  <p:cSld name="Section Header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5.xml><?xml version="1.0" encoding="utf-8"?>
<p:sldLayout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6.xml><?xml version="1.0" encoding="utf-8"?>
<p:sldLayout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Layouts/slideLayout7.xml><?xml version="1.0" encoding="utf-8"?>
<p:sldLayout xmlns:p="http://schemas.openxmlformats.org/presentationml/2006/main" showMasterSp="0" preserve="1">
  <p:cSld name="Closing"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theme" Target="/ppt/slideMasters/theme/theme2.xml" Id="R556684fad6b844b2" /><Relationship Type="http://schemas.openxmlformats.org/officeDocument/2006/relationships/slideLayout" Target="/ppt/slideLayouts/slideLayout1.xml" Id="R53fac9bb568f49aa" /><Relationship Type="http://schemas.openxmlformats.org/officeDocument/2006/relationships/slideLayout" Target="/ppt/slideLayouts/slideLayout2.xml" Id="R0b8c08584f5243cf" /><Relationship Type="http://schemas.openxmlformats.org/officeDocument/2006/relationships/slideLayout" Target="/ppt/slideLayouts/slideLayout3.xml" Id="Rc66ceccbe07c4dd8" /><Relationship Type="http://schemas.openxmlformats.org/officeDocument/2006/relationships/slideLayout" Target="/ppt/slideLayouts/slideLayout4.xml" Id="R659c7d74fda2413f" /><Relationship Type="http://schemas.openxmlformats.org/officeDocument/2006/relationships/slideLayout" Target="/ppt/slideLayouts/slideLayout5.xml" Id="Rb1286cccbce94444" /><Relationship Type="http://schemas.openxmlformats.org/officeDocument/2006/relationships/slideLayout" Target="/ppt/slideLayouts/slideLayout6.xml" Id="Rbca8e643e1be45c7" /><Relationship Type="http://schemas.openxmlformats.org/officeDocument/2006/relationships/slideLayout" Target="/ppt/slideLayouts/slideLayout7.xml" Id="R113cff1f2d0a4b12" /></Relationships>
</file>

<file path=ppt/slideMasters/slideMaster1.xml><?xml version="1.0" encoding="utf-8"?>
<p:sldMaster xmlns:p="http://schemas.openxmlformats.org/presentationml/2006/main">
  <p:cSld>
    <p:bg>
      <p:bgRef idx="1001">
        <a:schemeClr xmlns:a="http://schemas.openxmlformats.org/drawingml/2006/main" val="bg1"/>
      </p:bgRef>
    </p:bg>
    <p:spTree>
      <p:nvGrpSpPr>
        <p:cNvPr id="1" name=""/>
        <p:cNvGrpSpPr/>
        <p:nvPr/>
      </p:nvGrpSpPr>
      <p:grpSpPr>
        <a:xfrm xmlns:a="http://schemas.openxmlformats.org/drawingml/2006/main"/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3fac9bb568f49aa"/>
    <p:sldLayoutId xmlns:r="http://schemas.openxmlformats.org/officeDocument/2006/relationships" id="2147483650" r:id="R0b8c08584f5243cf"/>
    <p:sldLayoutId xmlns:r="http://schemas.openxmlformats.org/officeDocument/2006/relationships" id="2147483651" r:id="Rc66ceccbe07c4dd8"/>
    <p:sldLayoutId xmlns:r="http://schemas.openxmlformats.org/officeDocument/2006/relationships" id="2147483652" r:id="R659c7d74fda2413f"/>
    <p:sldLayoutId xmlns:r="http://schemas.openxmlformats.org/officeDocument/2006/relationships" id="2147483653" r:id="Rb1286cccbce94444"/>
    <p:sldLayoutId xmlns:r="http://schemas.openxmlformats.org/officeDocument/2006/relationships" id="2147483654" r:id="Rbca8e643e1be45c7"/>
    <p:sldLayoutId xmlns:r="http://schemas.openxmlformats.org/officeDocument/2006/relationships" id="2147483655" r:id="R113cff1f2d0a4b12"/>
  </p:sldLayoutIdLst>
  <p:txStyles>
    <p:titleStyle>
      <a:lvl1pPr xmlns:a="http://schemas.openxmlformats.org/drawingml/2006/main" algn="l" defTabSz="914400">
        <a:lnSpc>
          <a:spcPct val="100000"/>
        </a:lnSpc>
        <a:spcBef>
          <a:spcPct val="0"/>
        </a:spcBef>
        <a:buNone/>
        <a:defRPr sz="2800" b="1" kern="1200">
          <a:solidFill>
            <a:schemeClr val="tx1"/>
          </a:solidFill>
          <a:latin typeface="+mj-lt"/>
          <a:ea typeface="+mj-lt"/>
          <a:cs typeface="+mj-lt"/>
        </a:defRPr>
      </a:lvl1pPr>
    </p:titleStyle>
    <p:bodyStyle>
      <a:lvl1pPr xmlns:a="http://schemas.openxmlformats.org/drawingml/2006/main" marL="228600" indent="-228600" algn="l" defTabSz="914400">
        <a:lnSpc>
          <a:spcPct val="120000"/>
        </a:lnSpc>
        <a:spcBef>
          <a:spcPts val="10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685800" indent="-228600" algn="l" defTabSz="914400">
        <a:lnSpc>
          <a:spcPct val="120000"/>
        </a:lnSpc>
        <a:spcBef>
          <a:spcPts val="500"/>
        </a:spcBef>
        <a:buFont typeface="Arial"/>
        <a:buChar char="•"/>
        <a:defRPr sz="16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1143000" indent="-228600" algn="l" defTabSz="914400">
        <a:lnSpc>
          <a:spcPct val="120000"/>
        </a:lnSpc>
        <a:spcBef>
          <a:spcPts val="500"/>
        </a:spcBef>
        <a:buFont typeface="Arial"/>
        <a:buChar char="•"/>
        <a:defRPr sz="14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600200" indent="-228600" algn="l" defTabSz="914400">
        <a:lnSpc>
          <a:spcPct val="120000"/>
        </a:lnSpc>
        <a:spcBef>
          <a:spcPts val="500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2057400" indent="-228600" algn="l" defTabSz="914400">
        <a:lnSpc>
          <a:spcPct val="120000"/>
        </a:lnSpc>
        <a:spcBef>
          <a:spcPts val="500"/>
        </a:spcBef>
        <a:buFont typeface="Arial"/>
        <a:buChar char="•"/>
        <a:defRPr sz="12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5146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9718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4290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886200" indent="-228600" algn="l" defTabSz="914400">
        <a:lnSpc>
          <a:spcPct val="90000"/>
        </a:lnSpc>
        <a:spcBef>
          <a:spcPts val="500"/>
        </a:spcBef>
        <a:buFont typeface="Arial"/>
        <a:buChar char="•"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bodyStyle>
    <p:otherStyle>
      <a:lvl1pPr xmlns:a="http://schemas.openxmlformats.org/drawingml/2006/main" marL="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1pPr>
      <a:lvl2pPr xmlns:a="http://schemas.openxmlformats.org/drawingml/2006/main" marL="457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2pPr>
      <a:lvl3pPr xmlns:a="http://schemas.openxmlformats.org/drawingml/2006/main" marL="914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3pPr>
      <a:lvl4pPr xmlns:a="http://schemas.openxmlformats.org/drawingml/2006/main" marL="1371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4pPr>
      <a:lvl5pPr xmlns:a="http://schemas.openxmlformats.org/drawingml/2006/main" marL="18288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5pPr>
      <a:lvl6pPr xmlns:a="http://schemas.openxmlformats.org/drawingml/2006/main" marL="22860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6pPr>
      <a:lvl7pPr xmlns:a="http://schemas.openxmlformats.org/drawingml/2006/main" marL="27432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7pPr>
      <a:lvl8pPr xmlns:a="http://schemas.openxmlformats.org/drawingml/2006/main" marL="32004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8pPr>
      <a:lvl9pPr xmlns:a="http://schemas.openxmlformats.org/drawingml/2006/main" marL="3657600" algn="l" defTabSz="914400">
        <a:buNone/>
        <a:defRPr sz="1800" kern="1200">
          <a:solidFill>
            <a:schemeClr val="tx1"/>
          </a:solidFill>
          <a:latin typeface="+mn-lt"/>
          <a:ea typeface="+mn-lt"/>
          <a:cs typeface="+mn-lt"/>
        </a:defRPr>
      </a:lvl9pPr>
    </p:otherStyle>
  </p:txStyles>
</p:sldMaster>
</file>

<file path=ppt/slideMasters/theme/theme2.xml><?xml version="1.0" encoding="utf-8"?>
<a:theme xmlns:a="http://schemas.openxmlformats.org/drawingml/2006/main" name="Designed by OfficePLUS">
  <a:themeElements>
    <a:clrScheme name="iSlide">
      <a:dk1>
        <a:srgbClr val="2F2F2F"/>
      </a:dk1>
      <a:lt1>
        <a:srgbClr val="FFFFFF"/>
      </a:lt1>
      <a:dk2>
        <a:srgbClr val="778495"/>
      </a:dk2>
      <a:lt2>
        <a:srgbClr val="F0F0F0"/>
      </a:lt2>
      <a:accent1>
        <a:srgbClr val="CED71E"/>
      </a:accent1>
      <a:accent2>
        <a:srgbClr val="FDB249"/>
      </a:accent2>
      <a:accent3>
        <a:srgbClr val="FFCB25"/>
      </a:accent3>
      <a:accent4>
        <a:srgbClr val="879330"/>
      </a:accent4>
      <a:accent5>
        <a:srgbClr val="709125"/>
      </a:accent5>
      <a:accent6>
        <a:srgbClr val="828804"/>
      </a:accent6>
      <a:hlink>
        <a:srgbClr val="F84D4D"/>
      </a:hlink>
      <a:folHlink>
        <a:srgbClr val="979797"/>
      </a:folHlink>
    </a:clrScheme>
    <a:fontScheme name="iSlide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iSlid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2.xml" Id="Rc3b8387e9f4449e5" /><Relationship Type="http://schemas.openxmlformats.org/officeDocument/2006/relationships/image" Target="/ppt/media/image.jpeg" Id="R6dd455ffcfdf4d43" /><Relationship Type="http://schemas.openxmlformats.org/officeDocument/2006/relationships/image" Target="/ppt/media/image.png" Id="R823a691504954a21" /><Relationship Type="http://schemas.openxmlformats.org/officeDocument/2006/relationships/notesSlide" Target="/ppt/notesSlides/notesSlide1.xml" Id="R5f7661ca054049a3" /></Relationships>
</file>

<file path=ppt/slides/_rels/slide10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c10c3ff9e29b4163" /><Relationship Type="http://schemas.openxmlformats.org/officeDocument/2006/relationships/notesSlide" Target="/ppt/notesSlides/notesSlide10.xml" Id="Rd06f565d78ac41a7" /></Relationships>
</file>

<file path=ppt/slides/_rels/slide11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435d0650d726497e" /><Relationship Type="http://schemas.openxmlformats.org/officeDocument/2006/relationships/image" Target="/ppt/media/image4.jpeg" Id="R222926206df54ae0" /><Relationship Type="http://schemas.openxmlformats.org/officeDocument/2006/relationships/notesSlide" Target="/ppt/notesSlides/notesSlide11.xml" Id="R9642e712f1a04e3f" /></Relationships>
</file>

<file path=ppt/slides/_rels/slide12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9e7b30d73f8f4145" /><Relationship Type="http://schemas.openxmlformats.org/officeDocument/2006/relationships/notesSlide" Target="/ppt/notesSlides/notesSlide12.xml" Id="Rf905dd40cccc46b6" /></Relationships>
</file>

<file path=ppt/slides/_rels/slide13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c36f8b824d7f4823" /><Relationship Type="http://schemas.openxmlformats.org/officeDocument/2006/relationships/notesSlide" Target="/ppt/notesSlides/notesSlide13.xml" Id="R99a667992baf42e7" /></Relationships>
</file>

<file path=ppt/slides/_rels/slide14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bdc893d87e4a4d96" /><Relationship Type="http://schemas.openxmlformats.org/officeDocument/2006/relationships/notesSlide" Target="/ppt/notesSlides/notesSlide14.xml" Id="R36aed0b2e2b74fb4" /></Relationships>
</file>

<file path=ppt/slides/_rels/slide15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0172ed26148f4c4f" /><Relationship Type="http://schemas.openxmlformats.org/officeDocument/2006/relationships/notesSlide" Target="/ppt/notesSlides/notesSlide15.xml" Id="R19c068940e194767" /></Relationships>
</file>

<file path=ppt/slides/_rels/slide16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b848490d23624656" /><Relationship Type="http://schemas.openxmlformats.org/officeDocument/2006/relationships/notesSlide" Target="/ppt/notesSlides/notesSlide16.xml" Id="R511b98586ea74cbb" /></Relationships>
</file>

<file path=ppt/slides/_rels/slide1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830581aa07c1473d" /><Relationship Type="http://schemas.openxmlformats.org/officeDocument/2006/relationships/image" Target="/ppt/media/image5.jpeg" Id="R55c4f793a2cf4b5b" /><Relationship Type="http://schemas.openxmlformats.org/officeDocument/2006/relationships/notesSlide" Target="/ppt/notesSlides/notesSlide17.xml" Id="R7246d781030b4552" /></Relationships>
</file>

<file path=ppt/slides/_rels/slide18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b2f08fc92eb443b4" /><Relationship Type="http://schemas.openxmlformats.org/officeDocument/2006/relationships/image" Target="/ppt/media/image6.jpeg" Id="Ra4d2fb134ea54930" /><Relationship Type="http://schemas.openxmlformats.org/officeDocument/2006/relationships/notesSlide" Target="/ppt/notesSlides/notesSlide18.xml" Id="R8184853cb5334c9d" /></Relationships>
</file>

<file path=ppt/slides/_rels/slide19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cde3a25dd92e42fc" /><Relationship Type="http://schemas.openxmlformats.org/officeDocument/2006/relationships/notesSlide" Target="/ppt/notesSlides/notesSlide19.xml" Id="Rb05afb183ac6480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cbb1525bd68643f5" /><Relationship Type="http://schemas.openxmlformats.org/officeDocument/2006/relationships/notesSlide" Target="/ppt/notesSlides/notesSlide2.xml" Id="Re7def5dedbb94774" /></Relationships>
</file>

<file path=ppt/slides/_rels/slide20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822e4e07fb7d4891" /><Relationship Type="http://schemas.openxmlformats.org/officeDocument/2006/relationships/notesSlide" Target="/ppt/notesSlides/notesSlide20.xml" Id="Rd41f210a12ff4652" /></Relationships>
</file>

<file path=ppt/slides/_rels/slide21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ed5e920a11bd4ec1" /><Relationship Type="http://schemas.openxmlformats.org/officeDocument/2006/relationships/notesSlide" Target="/ppt/notesSlides/notesSlide21.xml" Id="R607c8c7d28764ed1" /></Relationships>
</file>

<file path=ppt/slides/_rels/slide22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77bb8213319a4c8b" /><Relationship Type="http://schemas.openxmlformats.org/officeDocument/2006/relationships/image" Target="/ppt/media/image7.jpeg" Id="R91dbe17fa0b04bc0" /><Relationship Type="http://schemas.openxmlformats.org/officeDocument/2006/relationships/notesSlide" Target="/ppt/notesSlides/notesSlide22.xml" Id="Ra606b4bf3dbe4490" /></Relationships>
</file>

<file path=ppt/slides/_rels/slide23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ab178a103ba3413f" /><Relationship Type="http://schemas.openxmlformats.org/officeDocument/2006/relationships/image" Target="/ppt/media/image8.jpeg" Id="Rf61cfd993ec24caa" /><Relationship Type="http://schemas.openxmlformats.org/officeDocument/2006/relationships/notesSlide" Target="/ppt/notesSlides/notesSlide23.xml" Id="R1340e4a3d6ea40bd" /></Relationships>
</file>

<file path=ppt/slides/_rels/slide24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3862af9c52894fe1" /><Relationship Type="http://schemas.openxmlformats.org/officeDocument/2006/relationships/notesSlide" Target="/ppt/notesSlides/notesSlide24.xml" Id="R2964f115735e4208" /></Relationships>
</file>

<file path=ppt/slides/_rels/slide25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04044dd86a6a4f13" /><Relationship Type="http://schemas.openxmlformats.org/officeDocument/2006/relationships/notesSlide" Target="/ppt/notesSlides/notesSlide25.xml" Id="R2d34ce6c44b04ea0" /></Relationships>
</file>

<file path=ppt/slides/_rels/slide26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e8a75dbbf54f4f24" /><Relationship Type="http://schemas.openxmlformats.org/officeDocument/2006/relationships/image" Target="/ppt/media/image9.jpeg" Id="R320eae73e8414b50" /><Relationship Type="http://schemas.openxmlformats.org/officeDocument/2006/relationships/notesSlide" Target="/ppt/notesSlides/notesSlide26.xml" Id="Rfb679c3a2ebd46f3" /></Relationships>
</file>

<file path=ppt/slides/_rels/slide2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d5e6ee397d244a76" /><Relationship Type="http://schemas.openxmlformats.org/officeDocument/2006/relationships/image" Target="/ppt/media/image10.jpeg" Id="R0ce62461e4044f57" /><Relationship Type="http://schemas.openxmlformats.org/officeDocument/2006/relationships/notesSlide" Target="/ppt/notesSlides/notesSlide27.xml" Id="R4b9cfaf931e24a77" /></Relationships>
</file>

<file path=ppt/slides/_rels/slide28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050546f18d704863" /><Relationship Type="http://schemas.openxmlformats.org/officeDocument/2006/relationships/image" Target="/ppt/media/image11.jpeg" Id="R72138993b0d14b23" /><Relationship Type="http://schemas.openxmlformats.org/officeDocument/2006/relationships/notesSlide" Target="/ppt/notesSlides/notesSlide28.xml" Id="R15c0cb0e657049fe" /></Relationships>
</file>

<file path=ppt/slides/_rels/slide29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a92efa0e156c452c" /><Relationship Type="http://schemas.openxmlformats.org/officeDocument/2006/relationships/image" Target="/ppt/media/image12.jpeg" Id="Rf919910c44f1496c" /><Relationship Type="http://schemas.openxmlformats.org/officeDocument/2006/relationships/notesSlide" Target="/ppt/notesSlides/notesSlide29.xml" Id="R823cd27526384007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6636c165bfe74189" /><Relationship Type="http://schemas.openxmlformats.org/officeDocument/2006/relationships/notesSlide" Target="/ppt/notesSlides/notesSlide3.xml" Id="R609bb4989e844e4f" /></Relationships>
</file>

<file path=ppt/slides/_rels/slide30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ed9ee193b8194212" /><Relationship Type="http://schemas.openxmlformats.org/officeDocument/2006/relationships/image" Target="/ppt/media/image13.jpeg" Id="Rde5ea05e15194bee" /><Relationship Type="http://schemas.openxmlformats.org/officeDocument/2006/relationships/notesSlide" Target="/ppt/notesSlides/notesSlide30.xml" Id="R094e6e4c9d8746ac" /></Relationships>
</file>

<file path=ppt/slides/_rels/slide3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c6d921cac84891" /><Relationship Type="http://schemas.openxmlformats.org/officeDocument/2006/relationships/image" Target="/ppt/media/image14.jpeg" Id="R8fa3a76393d041e0" /><Relationship Type="http://schemas.openxmlformats.org/officeDocument/2006/relationships/image" Target="/ppt/media/image2.png" Id="R2f8dd5f8b35d4228" /><Relationship Type="http://schemas.openxmlformats.org/officeDocument/2006/relationships/notesSlide" Target="/ppt/notesSlides/notesSlide31.xml" Id="R6bf5188e6ffd451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6d873457379d49ab" /><Relationship Type="http://schemas.openxmlformats.org/officeDocument/2006/relationships/image" Target="/ppt/media/image2.jpeg" Id="R01b3062489f34e96" /><Relationship Type="http://schemas.openxmlformats.org/officeDocument/2006/relationships/notesSlide" Target="/ppt/notesSlides/notesSlide4.xml" Id="R162329ce5ed34e8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c7042555dc764061" /><Relationship Type="http://schemas.openxmlformats.org/officeDocument/2006/relationships/notesSlide" Target="/ppt/notesSlides/notesSlide5.xml" Id="R14fdce0b7c8c48b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d4ff716fddba42e6" /><Relationship Type="http://schemas.openxmlformats.org/officeDocument/2006/relationships/notesSlide" Target="/ppt/notesSlides/notesSlide6.xml" Id="R739062e055ac491c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b9015fd11dbd4ea1" /><Relationship Type="http://schemas.openxmlformats.org/officeDocument/2006/relationships/image" Target="/ppt/media/image3.jpeg" Id="R1babcf94a69b48d6" /><Relationship Type="http://schemas.openxmlformats.org/officeDocument/2006/relationships/notesSlide" Target="/ppt/notesSlides/notesSlide7.xml" Id="R0b03170c05944230" /></Relationships>
</file>

<file path=ppt/slides/_rels/slide8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710b0c2e5b244624" /><Relationship Type="http://schemas.openxmlformats.org/officeDocument/2006/relationships/notesSlide" Target="/ppt/notesSlides/notesSlide8.xml" Id="Rf05eaae10b944f9b" /></Relationships>
</file>

<file path=ppt/slides/_rels/slide9.xml.rels>&#65279;<?xml version="1.0" encoding="utf-8"?><Relationships xmlns="http://schemas.openxmlformats.org/package/2006/relationships"><Relationship Type="http://schemas.openxmlformats.org/officeDocument/2006/relationships/slideLayout" Target="/ppt/slideLayouts/slideLayout5.xml" Id="Rca8f171251ef46a7" /><Relationship Type="http://schemas.openxmlformats.org/officeDocument/2006/relationships/notesSlide" Target="/ppt/notesSlides/notesSlide9.xml" Id="R453bd57058344ace" /></Relationships>
</file>

<file path=ppt/slides/slide1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0A2099-0E5C-4F7E-BBB7-593D121F96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D38E84-A5AC-47BE-A3D3-670D671298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5725"/>
            <a:ext cx="12192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13DCB4E3-8EC3-45AA-BE1A-F240B5A6D7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68580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8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6dd455ffcfdf4d43"/>
          <a:srcRect xmlns:a="http://schemas.openxmlformats.org/drawingml/2006/main" l="25768" t="0" r="2576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286500" y="0"/>
            <a:ext cx="5905500" cy="6858000"/>
          </a:xfrm>
          <a:prstGeom xmlns:a="http://schemas.openxmlformats.org/drawingml/2006/main" prst="rect">
            <a:avLst/>
          </a:prstGeom>
        </p:spPr>
      </p:pic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8EB573F-B408-44F6-8D70-079B41E83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86500" y="0"/>
            <a:ext cx="59055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pic>
        <p:nvPicPr>
          <p:cNvPr id="2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23a691504954a21"/>
          <a:stretch xmlns:a="http://schemas.openxmlformats.org/drawingml/2006/main"/>
        </p:blipFill>
        <p:spPr>
          <a:xfrm xmlns:a="http://schemas.openxmlformats.org/drawingml/2006/main" flipH="0" flipV="0">
            <a:off x="704850" y="459725"/>
            <a:ext cx="571500" cy="547401"/>
          </a:xfrm>
          <a:prstGeom xmlns:a="http://schemas.openxmlformats.org/drawingml/2006/main" prst="rect">
            <a:avLst/>
          </a:prstGeom>
        </p:spPr>
      </p:pic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99A3DEF-9ACE-44C5-A4EC-7D32366542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28750" y="590550"/>
            <a:ext cx="4667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03963"/>
                </a:solidFill>
              </a:defRPr>
            </a:pPr>
            <a:r>
              <a:rPr sz="1200" b="1">
                <a:solidFill>
                  <a:srgbClr val="103963"/>
                </a:solidFill>
              </a:rPr>
              <a:t>GUANGDONG GUANYA ENVIRONMENTAL PROTECTION TECHNOLOGY CO., LTD.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74C18A1-CD2C-4DEE-8350-E1259C8CC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114550"/>
            <a:ext cx="5000625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00" b="1">
                <a:solidFill>
                  <a:srgbClr val="1B75B8"/>
                </a:solidFill>
              </a:defRPr>
            </a:pPr>
            <a:r>
              <a:rPr sz="1500" b="1">
                <a:solidFill>
                  <a:srgbClr val="1B75B8"/>
                </a:solidFill>
              </a:rPr>
              <a:t>Redução e valorização de efluentes industriais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22A1EA0-7BA5-40A5-A2CF-86B1E662F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2724150"/>
            <a:ext cx="5219700" cy="1200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850" b="1">
                <a:solidFill>
                  <a:srgbClr val="103963"/>
                </a:solidFill>
              </a:defRPr>
            </a:pPr>
            <a:r>
              <a:rPr sz="2850" b="1">
                <a:solidFill>
                  <a:srgbClr val="103963"/>
                </a:solidFill>
              </a:rPr>
              <a:t>Sistema de evaporação de baixa temperatura</a:t>
            </a:r>
          </a:p>
          <a:p xmlns:a="http://schemas.openxmlformats.org/drawingml/2006/main">
            <a:pPr algn="l">
              <a:buNone/>
              <a:defRPr sz="2850" b="1">
                <a:solidFill>
                  <a:srgbClr val="103963"/>
                </a:solidFill>
              </a:defRPr>
            </a:pPr>
            <a:r>
              <a:rPr sz="2850" b="1">
                <a:solidFill>
                  <a:srgbClr val="103963"/>
                </a:solidFill>
              </a:rPr>
              <a:t>resistente à corrosão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1E5B96-DBD8-491C-8BB8-A72A7D65F9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114800"/>
            <a:ext cx="495300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0">
                <a:solidFill>
                  <a:srgbClr val="36536E"/>
                </a:solidFill>
              </a:defRPr>
            </a:pPr>
            <a:r>
              <a:rPr sz="1350" b="0">
                <a:solidFill>
                  <a:srgbClr val="36536E"/>
                </a:solidFill>
              </a:rPr>
              <a:t>Para recuperação de água e concentração de Au, Ag, Cu e Ni em banhos e efluentes de galvanoplastia.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4064F35B-DBFC-4D91-B6B1-6BC3F50078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219700"/>
            <a:ext cx="112395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6ACE343-7DE6-41FA-BBCD-B3DE8FB064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5429250"/>
            <a:ext cx="5191125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00A28A"/>
                </a:solidFill>
              </a:defRPr>
            </a:pPr>
            <a:r>
              <a:rPr sz="1125" b="1">
                <a:solidFill>
                  <a:srgbClr val="00A28A"/>
                </a:solidFill>
              </a:rPr>
              <a:t>PP anticorrosivo  •  operação atmosférica  •  ≤50 °C  •  recuperação de metais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5731D136-A196-4A4C-AED5-FDC7DB08FF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115050"/>
            <a:ext cx="24765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6D8497"/>
                </a:solidFill>
              </a:defRPr>
            </a:pPr>
            <a:r>
              <a:rPr sz="975" b="1">
                <a:solidFill>
                  <a:srgbClr val="6D8497"/>
                </a:solidFill>
              </a:rPr>
              <a:t>VERSÃO BRASIL · PT-BR</a:t>
            </a:r>
          </a:p>
        </p:txBody>
      </p:sp>
    </p:spTree>
    <p:extLst>
      <p:ext uri="{BB962C8B-B14F-4D97-AF65-F5344CB8AC3E}">
        <p14:creationId xmlns:p14="http://schemas.microsoft.com/office/powerpoint/2010/main" val="536154720"/>
      </p:ext>
    </p:extLst>
  </p:cSld>
</p:sld>
</file>

<file path=ppt/slides/slide10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119DA62-1A28-42BA-832C-0786A271E9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CFA6FFC2-4296-4AEB-935C-D05C43AEA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6255484-EE5A-4EAB-AD7D-75DED5A8FF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MATERIAIS MOLHADOS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622C92CF-CDDF-4A54-88EA-C1BD1D8ABD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A4B6C788-B54A-49C2-BDE5-F6F5790D54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A resistência à corrosão deve cobrir todo o circuito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7BB4C48-1C1A-4726-BB24-9C0CF6544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O material é selecionado pela composição real — não por uma especificação genérica.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3A7BFBE-330B-442C-A4F6-F514E28ADD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888789E-D648-4846-A359-36C77F30EA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D82DC68-7C48-457B-878D-5F9F6022EF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8A408BF-EB08-4074-BB7D-0F3E8BB4F0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10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35FA7F2-A096-43C0-92D9-F493911C0D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28850"/>
            <a:ext cx="3143250" cy="266700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D84353A-27EF-485E-ABD2-507F9B2C6B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41935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0C8DCC"/>
                </a:solidFill>
              </a:defRPr>
            </a:pPr>
            <a:r>
              <a:rPr sz="2325" b="1">
                <a:solidFill>
                  <a:srgbClr val="0C8DCC"/>
                </a:solidFill>
              </a:rPr>
              <a:t>PTFE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FD983A3-9932-4A41-AD97-294B4C631A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527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03963"/>
                </a:solidFill>
              </a:defRPr>
            </a:pPr>
            <a:r>
              <a:rPr sz="1350" b="1">
                <a:solidFill>
                  <a:srgbClr val="103963"/>
                </a:solidFill>
              </a:rPr>
              <a:t>Interfaces críticas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1583C09-48D7-4394-8092-67B0FD2520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33750"/>
            <a:ext cx="27622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6D8497"/>
                </a:solidFill>
              </a:defRPr>
            </a:pPr>
            <a:r>
              <a:rPr sz="1050" b="0">
                <a:solidFill>
                  <a:srgbClr val="6D8497"/>
                </a:solidFill>
              </a:rPr>
              <a:t>Vedações, revestimentos e pontos de contato que exigem alta resistência química.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B06F5BBC-D237-46DD-A8CA-B1C752EE027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228850"/>
            <a:ext cx="3143250" cy="266700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A64968A-382F-4010-8644-4E49EFC358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41935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00A28A"/>
                </a:solidFill>
              </a:defRPr>
            </a:pPr>
            <a:r>
              <a:rPr sz="2325" b="1">
                <a:solidFill>
                  <a:srgbClr val="00A28A"/>
                </a:solidFill>
              </a:rPr>
              <a:t>PPH / PP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BC10BBDB-E3D1-4A45-AC42-8E613C09E8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9527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03963"/>
                </a:solidFill>
              </a:defRPr>
            </a:pPr>
            <a:r>
              <a:rPr sz="1350" b="1">
                <a:solidFill>
                  <a:srgbClr val="103963"/>
                </a:solidFill>
              </a:rPr>
              <a:t>Tanques e tubulação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DCCDA32-B24F-424C-B2B1-7A648326F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333750"/>
            <a:ext cx="27622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6D8497"/>
                </a:solidFill>
              </a:defRPr>
            </a:pPr>
            <a:r>
              <a:rPr sz="1050" b="0">
                <a:solidFill>
                  <a:srgbClr val="6D8497"/>
                </a:solidFill>
              </a:rPr>
              <a:t>Estruturas de processo, tubulações e tanque principal resistentes à corrosão.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5A4FEEA-F046-4B6B-8740-C472A04A95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228850"/>
            <a:ext cx="3143250" cy="2667000"/>
          </a:xfrm>
          <a:prstGeom xmlns:a="http://schemas.openxmlformats.org/drawingml/2006/main" prst="roundRect">
            <a:avLst>
              <a:gd name="adj" fmla="val 428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601969-D46E-4C24-9CE4-19AA44DC95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41935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D99811"/>
                </a:solidFill>
              </a:defRPr>
            </a:pPr>
            <a:r>
              <a:rPr sz="2325" b="1">
                <a:solidFill>
                  <a:srgbClr val="D99811"/>
                </a:solidFill>
              </a:rPr>
              <a:t>Grafite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F1CBBC6-46BA-4349-A081-355C510587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9527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03963"/>
                </a:solidFill>
              </a:defRPr>
            </a:pPr>
            <a:r>
              <a:rPr sz="1350" b="1">
                <a:solidFill>
                  <a:srgbClr val="103963"/>
                </a:solidFill>
              </a:rPr>
              <a:t>Transferência térmica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93A1ED5-7B38-45A7-B202-14F11DE8D7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333750"/>
            <a:ext cx="2762250" cy="1371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6D8497"/>
                </a:solidFill>
              </a:defRPr>
            </a:pPr>
            <a:r>
              <a:rPr sz="1050" b="0">
                <a:solidFill>
                  <a:srgbClr val="6D8497"/>
                </a:solidFill>
              </a:rPr>
              <a:t>Aplicável a componentes específicos de troca térmica e ambientes severos.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5C3126E-B03B-470C-BCD6-BE808E36AA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78425E2F-DD9D-42FF-B22E-A1D9CB8698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Confirmar grau do polímero, temperatura, concentração, abrasão e compatibilidade química</a:t>
            </a:r>
          </a:p>
        </p:txBody>
      </p:sp>
    </p:spTree>
    <p:extLst>
      <p:ext uri="{BB962C8B-B14F-4D97-AF65-F5344CB8AC3E}">
        <p14:creationId xmlns:p14="http://schemas.microsoft.com/office/powerpoint/2010/main" val="1182866471"/>
      </p:ext>
    </p:extLst>
  </p:cSld>
</p:sld>
</file>

<file path=ppt/slides/slide11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7C24AB25-4C84-4B03-A445-5E3EB252E4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4309623-6609-4BC1-9342-95E4E20C93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41D35F2-5DD1-437C-A282-1F5FA5B878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VANTAGEM DO PP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FE07067-2259-4EFF-97BC-79A0B73C9F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61F9E8D-0756-4D71-8E63-9DE695D2B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Menor risco de corrosão no tanque principal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746C85F-BFD9-46CD-A912-0FA69E6285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Comparação visual para correntes fortemente ácidas, alcalinas, salinas e contendo metais.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0E31E4-18AF-4BE0-8A7B-44B5222C5A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6C1743F-1F45-400F-BFD1-95906126EA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9FC1E98-5604-4FDC-A06F-6E6616E81B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018A78A-9B02-4AEC-BD03-32CA588D07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11</a:t>
            </a:r>
          </a:p>
        </p:txBody>
      </p:sp>
      <p:pic>
        <p:nvPicPr>
          <p:cNvPr id="3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22926206df54ae0"/>
          <a:srcRect xmlns:a="http://schemas.openxmlformats.org/drawingml/2006/main" l="0" t="11893" r="0" b="1189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85800" y="1952625"/>
            <a:ext cx="10820400" cy="3667125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7E296D9-B4E8-418A-8AB1-97974A8386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52625"/>
            <a:ext cx="10820400" cy="6286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3963"/>
          </a:solidFill>
          <a:ln xmlns:a="http://schemas.openxmlformats.org/drawingml/2006/main" w="9525">
            <a:solidFill>
              <a:srgbClr val="103963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0C857610-DA89-4121-AA21-A03FE07215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133600"/>
            <a:ext cx="46672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Tanque Guanya em PP anticorrosivo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CB49ACB-984F-49BE-BFD9-26243F1C46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29400" y="2133600"/>
            <a:ext cx="44767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Tanque metálico sem proteção adequada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84D288E-D89A-41C7-9A50-86AA06106A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57375" y="3886200"/>
            <a:ext cx="40957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DDF4EF"/>
          </a:solidFill>
          <a:ln xmlns:a="http://schemas.openxmlformats.org/drawingml/2006/main" w="9525">
            <a:solidFill>
              <a:srgbClr val="00A28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CC88850-52AC-465D-8CA9-FEEEB57CAF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095500" y="4095750"/>
            <a:ext cx="361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PP resistente à corrosão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ADA9518-6AE4-4D12-AAD5-3387E3343A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190750" y="4533900"/>
            <a:ext cx="342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• menor risco eletroquímico</a:t>
            </a:r>
          </a:p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• manutenção mais previsível</a:t>
            </a:r>
          </a:p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• vida útil dependente do serviço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35D4AD7B-9AD5-41E9-94BA-28101797E2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572250" y="3886200"/>
            <a:ext cx="409575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CE8E8"/>
          </a:solidFill>
          <a:ln xmlns:a="http://schemas.openxmlformats.org/drawingml/2006/main" w="9525">
            <a:solidFill>
              <a:srgbClr val="C94343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170A0AA-CD35-4187-BBD9-CD156E296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0375" y="4095750"/>
            <a:ext cx="36195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Metal exposto à corrosão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F2986B5-C023-4481-B551-D87B1E4D2A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05625" y="4533900"/>
            <a:ext cx="342900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• corrosão e pite</a:t>
            </a:r>
          </a:p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• perda de espessura</a:t>
            </a:r>
          </a:p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• maior frequência de reparo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1D5AD63E-92B4-43C2-9905-75FED6184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333750"/>
            <a:ext cx="6667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103963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8138BB0-0999-4A03-B302-5BC5996B2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495675"/>
            <a:ext cx="6667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FFFFFF"/>
                </a:solidFill>
              </a:defRPr>
            </a:pPr>
            <a:r>
              <a:rPr sz="1500" b="1">
                <a:solidFill>
                  <a:srgbClr val="FFFFFF"/>
                </a:solidFill>
              </a:rPr>
              <a:t>VS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D7C721F-6DBD-4771-AB27-BBF2C1DA890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95900"/>
            <a:ext cx="10820400" cy="342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8FC"/>
          </a:solidFill>
          <a:ln xmlns:a="http://schemas.openxmlformats.org/drawingml/2006/main" w="9525">
            <a:solidFill>
              <a:srgbClr val="F3F8FC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282C283A-6010-4DA9-9157-B780E69AD7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FFF2D5"/>
          </a:solidFill>
          <a:ln xmlns:a="http://schemas.openxmlformats.org/drawingml/2006/main" w="9525">
            <a:solidFill>
              <a:srgbClr val="FFF2D5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9E1D5D5-73EA-4E24-926A-C2C3EF272C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D99811"/>
                </a:solidFill>
              </a:defRPr>
            </a:pPr>
            <a:r>
              <a:rPr sz="1125" b="1">
                <a:solidFill>
                  <a:srgbClr val="D99811"/>
                </a:solidFill>
              </a:rPr>
              <a:t>Referência de vida útil: validar para a química, temperatura e manutenção do projeto</a:t>
            </a:r>
          </a:p>
        </p:txBody>
      </p:sp>
    </p:spTree>
    <p:extLst>
      <p:ext uri="{BB962C8B-B14F-4D97-AF65-F5344CB8AC3E}">
        <p14:creationId xmlns:p14="http://schemas.microsoft.com/office/powerpoint/2010/main" val="745742320"/>
      </p:ext>
    </p:extLst>
  </p:cSld>
</p:sld>
</file>

<file path=ppt/slides/slide12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0BCB13F-D9F4-44BA-BE1E-2B44AF365A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C8CECF5-B776-4639-8332-FB977A6BB8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24608A0-6C67-4FA2-93F6-05EAAFE212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COMPARAÇÃO DE CICLO DE VIDA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060769-23E7-44EC-B621-0910E483D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F7347B1-9172-411E-BFED-9B224A208C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PP atmosférico versus metal sob vácuo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59107E8-420A-46A9-A967-27A23A9DBD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A comparação é conceitual; o resultado depende do material, química, manutenção e condições de projeto.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9F6FC0AE-27AC-40DB-A9B1-F2FFC635D2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90C3DC4-D4E3-4F9E-BFD8-8D507D4B63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37508D8-BD9F-47EC-9E11-6190AD428F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F6915632-A500-4E3D-87B6-BA6BC68DE23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12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5F422E3-E455-4A82-AD8D-F9E9A2E857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27432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3963"/>
          </a:solidFill>
          <a:ln xmlns:a="http://schemas.openxmlformats.org/drawingml/2006/main" w="9525">
            <a:solidFill>
              <a:srgbClr val="103963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99E3A22-89B2-41FB-B9B7-B1AF8166C3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00100" y="2257425"/>
            <a:ext cx="2514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Critério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977EB96-DF7F-4F3D-94EB-631EB1438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095500"/>
            <a:ext cx="37719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3963"/>
          </a:solidFill>
          <a:ln xmlns:a="http://schemas.openxmlformats.org/drawingml/2006/main" w="9525">
            <a:solidFill>
              <a:srgbClr val="103963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B06EA61-2FB7-4D72-AFC8-2828FECE53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257425"/>
            <a:ext cx="3543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Solução metálica / vácuo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485D79-0975-486E-85E6-390853D2B6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095500"/>
            <a:ext cx="37719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9525">
            <a:solidFill>
              <a:srgbClr val="00A28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D89352ED-A464-4A5A-B8A1-52FBC42C3B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257425"/>
            <a:ext cx="35433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Guanya PP / atmosférica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613B13E-5EAD-4F9C-8108-CC2A7BB0E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2743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E727F88-22CE-4523-A12C-6E9F68D255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7177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36536E"/>
                </a:solidFill>
              </a:defRPr>
            </a:pPr>
            <a:r>
              <a:rPr sz="1125" b="1">
                <a:solidFill>
                  <a:srgbClr val="36536E"/>
                </a:solidFill>
              </a:rPr>
              <a:t>Pressão do processo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B330AC8-D95E-4182-B842-EB6FF902C3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2609850"/>
            <a:ext cx="37719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46DDC22-D834-4407-9936-C9CDEA0799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2771775"/>
            <a:ext cx="3505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Vácuo: carga externa contínua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0918253-F330-4FFF-A869-F105FEDD40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609850"/>
            <a:ext cx="37719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261A18-F6C9-4387-A61C-8AE37FA795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2771775"/>
            <a:ext cx="3505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00A28A"/>
                </a:solidFill>
              </a:defRPr>
            </a:pPr>
            <a:r>
              <a:rPr sz="1050" b="0">
                <a:solidFill>
                  <a:srgbClr val="00A28A"/>
                </a:solidFill>
              </a:rPr>
              <a:t>Câmara próxima da atmosférica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2F5C57B8-E558-4B21-AFE6-AB83157834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0400"/>
            <a:ext cx="2743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7BEA9D3-CCCE-4B2B-B94D-557FC3D1E5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6232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36536E"/>
                </a:solidFill>
              </a:defRPr>
            </a:pPr>
            <a:r>
              <a:rPr sz="1125" b="1">
                <a:solidFill>
                  <a:srgbClr val="36536E"/>
                </a:solidFill>
              </a:rPr>
              <a:t>Tanque principal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05ACD6B-EF0F-457B-A761-245F3894D9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200400"/>
            <a:ext cx="37719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0125DFD-4708-4E06-BD30-DBB67ED88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362325"/>
            <a:ext cx="3505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Metal exposto à química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9E46728-E29D-43FE-9CE7-C65D9D067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200400"/>
            <a:ext cx="37719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CD3A796-8B5E-4C33-B1CF-496A65673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362325"/>
            <a:ext cx="3505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00A28A"/>
                </a:solidFill>
              </a:defRPr>
            </a:pPr>
            <a:r>
              <a:rPr sz="1050" b="0">
                <a:solidFill>
                  <a:srgbClr val="00A28A"/>
                </a:solidFill>
              </a:rPr>
              <a:t>PP selecionado por compatibilidade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7AE9D1C-F31D-41E8-B8D8-A6172F6510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743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3D93F49-820E-448D-902E-1AAD7C6C0E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5287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36536E"/>
                </a:solidFill>
              </a:defRPr>
            </a:pPr>
            <a:r>
              <a:rPr sz="1125" b="1">
                <a:solidFill>
                  <a:srgbClr val="36536E"/>
                </a:solidFill>
              </a:rPr>
              <a:t>Pontos de falha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C8247FA-F086-49C2-AD4C-195D6F4617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3790950"/>
            <a:ext cx="37719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B8F6B992-738E-4DEE-96F8-A14DE50EC1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3952875"/>
            <a:ext cx="3505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Vedação de vácuo + corrosão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FF846B4A-A1E0-4C87-9687-9B23B9335F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790950"/>
            <a:ext cx="37719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AF17B47D-AF53-472A-A588-E2EE7ED78F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3952875"/>
            <a:ext cx="3505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00A28A"/>
                </a:solidFill>
              </a:defRPr>
            </a:pPr>
            <a:r>
              <a:rPr sz="1050" b="0">
                <a:solidFill>
                  <a:srgbClr val="00A28A"/>
                </a:solidFill>
              </a:rPr>
              <a:t>Menos dependência de estanqueidade a vácuo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EF663ABE-8205-4333-B5CC-A8AC29057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0"/>
            <a:ext cx="2743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FCEAF22-904F-423D-A9EE-6898C5DB01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4342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36536E"/>
                </a:solidFill>
              </a:defRPr>
            </a:pPr>
            <a:r>
              <a:rPr sz="1125" b="1">
                <a:solidFill>
                  <a:srgbClr val="36536E"/>
                </a:solidFill>
              </a:rPr>
              <a:t>Manutenção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04C6A54-6470-4E60-B6D9-EC28A4F1E1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381500"/>
            <a:ext cx="37719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F615BDEE-4540-464C-9D1F-AC7E22BBD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4543425"/>
            <a:ext cx="3505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Inspeção de corrosão e vácuo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771C85FC-5F80-4293-A1B8-3E0C83EDD5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381500"/>
            <a:ext cx="37719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04185950-29BF-4352-ABF5-5D34BA1901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4543425"/>
            <a:ext cx="3505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00A28A"/>
                </a:solidFill>
              </a:defRPr>
            </a:pPr>
            <a:r>
              <a:rPr sz="1050" b="0">
                <a:solidFill>
                  <a:srgbClr val="00A28A"/>
                </a:solidFill>
              </a:rPr>
              <a:t>Inspeção química/mecânica planejada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8284DFF2-7B50-4C5D-A7CC-2CBCA96D19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27432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634F59A0-2364-4B3D-B3CA-29D6A12E1F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33975"/>
            <a:ext cx="2476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36536E"/>
                </a:solidFill>
              </a:defRPr>
            </a:pPr>
            <a:r>
              <a:rPr sz="1125" b="1">
                <a:solidFill>
                  <a:srgbClr val="36536E"/>
                </a:solidFill>
              </a:rPr>
              <a:t>Vida útil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412A7E3-C8B7-4E00-BF6A-CB90CD3B98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29000" y="4972050"/>
            <a:ext cx="37719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E368D681-9291-4A58-8C0F-82383FFE6E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62350" y="5133975"/>
            <a:ext cx="3505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Varia conforme liga e serviço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4436AE73-F958-48DF-AEEC-2ED842F8B6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972050"/>
            <a:ext cx="37719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8AA0CB0D-0C81-4E03-A9E8-352921065E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34250" y="5133975"/>
            <a:ext cx="35052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00A28A"/>
                </a:solidFill>
              </a:defRPr>
            </a:pPr>
            <a:r>
              <a:rPr sz="1050" b="0">
                <a:solidFill>
                  <a:srgbClr val="00A28A"/>
                </a:solidFill>
              </a:rPr>
              <a:t>Meta definida por química e projeto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44601CE0-39B3-4795-851A-C2390697CE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FFF2D5"/>
          </a:solidFill>
          <a:ln xmlns:a="http://schemas.openxmlformats.org/drawingml/2006/main" w="9525">
            <a:solidFill>
              <a:srgbClr val="FFF2D5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2B9B8B9C-D42B-49B3-A63E-2564E0F115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D99811"/>
                </a:solidFill>
              </a:defRPr>
            </a:pPr>
            <a:r>
              <a:rPr sz="1125" b="1">
                <a:solidFill>
                  <a:srgbClr val="D99811"/>
                </a:solidFill>
              </a:rPr>
              <a:t>Evitar promessas fixas de 1–2 ou 5+ anos sem uma base de projeto documentada</a:t>
            </a:r>
          </a:p>
        </p:txBody>
      </p:sp>
    </p:spTree>
    <p:extLst>
      <p:ext uri="{BB962C8B-B14F-4D97-AF65-F5344CB8AC3E}">
        <p14:creationId xmlns:p14="http://schemas.microsoft.com/office/powerpoint/2010/main" val="537789333"/>
      </p:ext>
    </p:extLst>
  </p:cSld>
</p:sld>
</file>

<file path=ppt/slides/slide13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DCB67BA9-3B41-4D7E-A441-A15D93BA32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77DDC14-FD9E-4821-8E1D-8F89798B41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EC78EAF-1B79-4F48-A088-D1BB6B4BE5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PARÂMETROS CRÍTICOS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AB30868C-BBD1-44D8-AB41-4220687610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6770D5A-998D-4F6E-813C-A35C4B8274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Temperatura, pressão normal e limite não significam a mesma coisa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1E454B62-8CC9-406A-B915-606275A66A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Esta distinção deve aparecer na proposta, P&amp;ID, folha de dados e lógica de proteção.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C9C88754-6963-41C6-9B0E-34711BF13A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FB37333-E362-4CF0-876A-7CD6697827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6CA0419-D99D-4BCB-AE12-9EBC42DFAD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2C91A14-F477-4572-B3C8-B792440137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13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AD1B8E6D-5E61-4A88-972C-A362DDBA94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14550"/>
            <a:ext cx="314325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A3AA81A-5389-4FB0-A53D-A8144DAA5C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0505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00A28A"/>
                </a:solidFill>
              </a:defRPr>
            </a:pPr>
            <a:r>
              <a:rPr sz="2325" b="1">
                <a:solidFill>
                  <a:srgbClr val="00A28A"/>
                </a:solidFill>
              </a:rPr>
              <a:t>≤50 °C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31CC04A-E103-4740-883C-6C9CB16B47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8384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03963"/>
                </a:solidFill>
              </a:defRPr>
            </a:pPr>
            <a:r>
              <a:rPr sz="1350" b="1">
                <a:solidFill>
                  <a:srgbClr val="103963"/>
                </a:solidFill>
              </a:rPr>
              <a:t>Temperatura do líquido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9726CEB-1F0F-4E8D-9312-5C472800A5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19450"/>
            <a:ext cx="2762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6D8497"/>
                </a:solidFill>
              </a:defRPr>
            </a:pPr>
            <a:r>
              <a:rPr sz="1050" b="0">
                <a:solidFill>
                  <a:srgbClr val="6D8497"/>
                </a:solidFill>
              </a:rPr>
              <a:t>Faixa típica indicada: 40–50 °C. Temperatura máxima do sistema: 60 °C.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8FE4D24-DE7D-418E-80DE-817C9944BE4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057650" y="2114550"/>
            <a:ext cx="314325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956824C-0D93-424F-B17D-B80E2F8085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30505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0C8DCC"/>
                </a:solidFill>
              </a:defRPr>
            </a:pPr>
            <a:r>
              <a:rPr sz="2325" b="1">
                <a:solidFill>
                  <a:srgbClr val="0C8DCC"/>
                </a:solidFill>
              </a:rPr>
              <a:t>0,20 MPa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1F47188-3DD0-4A51-B3C6-A4405BDF7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28384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03963"/>
                </a:solidFill>
              </a:defRPr>
            </a:pPr>
            <a:r>
              <a:rPr sz="1350" b="1">
                <a:solidFill>
                  <a:srgbClr val="103963"/>
                </a:solidFill>
              </a:rPr>
              <a:t>Operação normal informada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A08B5864-5E69-4763-A9DC-9BAA94E606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248150" y="3219450"/>
            <a:ext cx="2762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6D8497"/>
                </a:solidFill>
              </a:defRPr>
            </a:pPr>
            <a:r>
              <a:rPr sz="1050" b="0">
                <a:solidFill>
                  <a:srgbClr val="6D8497"/>
                </a:solidFill>
              </a:rPr>
              <a:t>≈ 2,0 bar ≈ 2,04 kgf/cm². Valor de trabalho do circuito líquido — confirmar por TAG.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DDE1E02-DDDC-4E5F-9C6B-33AA5705BC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0" y="2114550"/>
            <a:ext cx="3143250" cy="2724150"/>
          </a:xfrm>
          <a:prstGeom xmlns:a="http://schemas.openxmlformats.org/drawingml/2006/main" prst="roundRect">
            <a:avLst>
              <a:gd name="adj" fmla="val 419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77A9869-23A2-4BB4-A752-0C26C0D7EF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305050"/>
            <a:ext cx="27622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D99811"/>
                </a:solidFill>
              </a:defRPr>
            </a:pPr>
            <a:r>
              <a:rPr sz="2325" b="1">
                <a:solidFill>
                  <a:srgbClr val="D99811"/>
                </a:solidFill>
              </a:rPr>
              <a:t>4,0 kgf/cm²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691CA2A2-A1EC-46B1-BE7D-D9CEDB7D04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2838450"/>
            <a:ext cx="2762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03963"/>
                </a:solidFill>
              </a:defRPr>
            </a:pPr>
            <a:r>
              <a:rPr sz="1350" b="1">
                <a:solidFill>
                  <a:srgbClr val="103963"/>
                </a:solidFill>
              </a:rPr>
              <a:t>Limite do lado líquido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FCF5673-7567-4351-B428-94EDBBACD2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20000" y="3219450"/>
            <a:ext cx="2762250" cy="1428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6D8497"/>
                </a:solidFill>
              </a:defRPr>
            </a:pPr>
            <a:r>
              <a:rPr sz="1050" b="0">
                <a:solidFill>
                  <a:srgbClr val="6D8497"/>
                </a:solidFill>
              </a:rPr>
              <a:t>≈ 0,392 MPa ≈ 3,92 bar. Não é setpoint normal nem pressão de projeto do tanque.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890FBF5-799F-4440-A956-6A94FA2E30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47750" y="5143500"/>
            <a:ext cx="100012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FCE8E8"/>
          </a:solidFill>
          <a:ln xmlns:a="http://schemas.openxmlformats.org/drawingml/2006/main" w="9525">
            <a:solidFill>
              <a:srgbClr val="C94343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11BE916-3DFC-4112-BE39-519EF4F49D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276350" y="5286375"/>
            <a:ext cx="9544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C94343"/>
                </a:solidFill>
              </a:defRPr>
            </a:pPr>
            <a:r>
              <a:rPr sz="1125" b="1">
                <a:solidFill>
                  <a:srgbClr val="C94343"/>
                </a:solidFill>
              </a:rPr>
              <a:t>A base manométrica/absoluta, a pressão de projeto, o MAWP e os setpoints de alarme devem ser confirmados pela engenharia antes da fabricação.</a:t>
            </a:r>
          </a:p>
        </p:txBody>
      </p:sp>
    </p:spTree>
    <p:extLst>
      <p:ext uri="{BB962C8B-B14F-4D97-AF65-F5344CB8AC3E}">
        <p14:creationId xmlns:p14="http://schemas.microsoft.com/office/powerpoint/2010/main" val="2029992168"/>
      </p:ext>
    </p:extLst>
  </p:cSld>
</p:sld>
</file>

<file path=ppt/slides/slide14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04C35D47-AA7F-4978-BAE6-DCA6555EE3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C0A312C-4CE8-4275-8180-AAD9BD8460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ECA0D8-BB69-4C65-835D-431F23DECD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COMPARAÇÃO DE SOLUÇÃO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6BADDEB-7BE4-4FE4-9214-7D4471350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D0198A8-DA79-45BA-83C9-8F8A47BED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O diferencial não é apenas evaporar — é operar com a química correta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6416275D-E38A-4A7C-A62F-25B314DDF1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Uma decisão técnica deve considerar corrosão, energia, manutenção, água e rota do metal.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85E7695-E267-4ADF-BD3D-A10E66F19D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3CD629A6-A559-470C-8A85-58DBCF42D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C5BA1B5-683B-4E71-8A17-3EF03391626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897C857C-A0DA-4590-B67C-4D4D0DA997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14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6C89D0DF-BF32-4339-8D64-C2AB649597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26479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396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ABA9FCE5-1E09-4279-B852-5A3EC8E55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57425"/>
            <a:ext cx="26479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Dimensão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E48127E-DF41-42C9-A447-F080C72468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095500"/>
            <a:ext cx="373380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0396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2FB12BF-0340-4797-8EBB-C0013EA283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257425"/>
            <a:ext cx="37338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Solução convencional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7277F0D-076D-4028-A3D9-5774F4ACD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095500"/>
            <a:ext cx="3905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9D84129C-9361-4090-BA26-0168D82F6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257425"/>
            <a:ext cx="39052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Guanya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BA33EBF-A3AF-476A-B0D2-3162036002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609850"/>
            <a:ext cx="26479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1CCBBF6-A2A0-403D-A443-20CEEFA390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277177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Material molhado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06ACB54-EB9E-4971-98FB-01D449D3B9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2609850"/>
            <a:ext cx="3733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50F9994-CF5C-4364-B842-2F9DAB11DD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2771775"/>
            <a:ext cx="3467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Liga metálica / revestimento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8090C29-B635-4FE6-8404-D06C8F613C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609850"/>
            <a:ext cx="3905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6EC3746-C518-4B88-A9EB-1BFCBA6078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771775"/>
            <a:ext cx="3638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00A28A"/>
                </a:solidFill>
              </a:defRPr>
            </a:pPr>
            <a:r>
              <a:rPr sz="1050" b="0">
                <a:solidFill>
                  <a:srgbClr val="00A28A"/>
                </a:solidFill>
              </a:rPr>
              <a:t>PPH/PP, PTFE e grafite selecionados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1526666-1327-44A9-BAF7-033E10B2C0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200400"/>
            <a:ext cx="26479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97EB744-EB2B-46BF-A41B-57F77421431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3623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Regime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BC7C0B6-CF4E-44A9-92CC-E455FE6400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200400"/>
            <a:ext cx="3733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7F90417-9433-4797-AF3A-17EAFC44D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362325"/>
            <a:ext cx="3467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Frequentemente vácuo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AFC08C2-DA6D-4151-B50A-347B28DF10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200400"/>
            <a:ext cx="3905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6008608E-0504-459E-9B1D-60060C7585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362325"/>
            <a:ext cx="3638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00A28A"/>
                </a:solidFill>
              </a:defRPr>
            </a:pPr>
            <a:r>
              <a:rPr sz="1050" b="0">
                <a:solidFill>
                  <a:srgbClr val="00A28A"/>
                </a:solidFill>
              </a:rPr>
              <a:t>Câmara atmosférica, sem vácuo contínuo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7EE51A8-DB9F-46A7-828E-7040440AFA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90950"/>
            <a:ext cx="26479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1F74620-9FD3-4A2E-AF97-C7919C574D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395287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Temperatura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FB647F3-CB9E-4CFF-A71B-59C60E3722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3790950"/>
            <a:ext cx="3733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F2CF383-9D1A-4137-95F9-FE08BCAD77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3952875"/>
            <a:ext cx="3467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Pode exigir temperatura maior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008849F-2B7A-4C03-861A-AA34636038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790950"/>
            <a:ext cx="3905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51AC80CD-8DE8-442B-B88B-6FCFE499C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952875"/>
            <a:ext cx="3638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00A28A"/>
                </a:solidFill>
              </a:defRPr>
            </a:pPr>
            <a:r>
              <a:rPr sz="1050" b="0">
                <a:solidFill>
                  <a:srgbClr val="00A28A"/>
                </a:solidFill>
              </a:rPr>
              <a:t>Líquido tipicamente 40–50 °C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0E5D8F27-5F14-4908-84CE-DB14D41609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381500"/>
            <a:ext cx="26479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616C464-AAB6-4EC6-98EE-DC00EEA3AC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454342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Energia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8627039-C8C6-421C-B540-1BBE8CE6AB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381500"/>
            <a:ext cx="3733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6BDD784E-19D6-4613-8030-2B65F2C83A5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4543425"/>
            <a:ext cx="3467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Vapor, gás ou eletricidade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61E6059-C99A-486A-AD29-B4B572A27D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381500"/>
            <a:ext cx="3905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114796CA-F8E1-4264-BAD5-C6ACE71D54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4543425"/>
            <a:ext cx="3638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00A28A"/>
                </a:solidFill>
              </a:defRPr>
            </a:pPr>
            <a:r>
              <a:rPr sz="1050" b="0">
                <a:solidFill>
                  <a:srgbClr val="00A28A"/>
                </a:solidFill>
              </a:rPr>
              <a:t>Acionamento elétrico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ED1B585-EDFA-4CBB-8B22-D1ADCEDE07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72050"/>
            <a:ext cx="26479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C13A753-3930-4943-BE48-16CB0C1C6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19150" y="5133975"/>
            <a:ext cx="23812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Saídas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952558B-7864-43E4-A239-5D4EFA00E22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33750" y="4972050"/>
            <a:ext cx="373380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FFCA775-C4E7-4E3E-AB9F-50A4F6853E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67100" y="5133975"/>
            <a:ext cx="34671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Concentrado; água conforme projeto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F5B52A24-944E-45B5-87F9-F796977B86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972050"/>
            <a:ext cx="3905250" cy="5905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A402D2D8-70C1-4C08-A3FC-52028A692F5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5133975"/>
            <a:ext cx="363855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00A28A"/>
                </a:solidFill>
              </a:defRPr>
            </a:pPr>
            <a:r>
              <a:rPr sz="1050" b="0">
                <a:solidFill>
                  <a:srgbClr val="00A28A"/>
                </a:solidFill>
              </a:rPr>
              <a:t>Condensado + concentrado para recuperação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559D7042-FDFC-4450-B1C0-9F0E3989A6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952A90BB-56F9-4624-95B5-3F56747FBF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A configuração correta nasce da análise da corrente, não de uma tabela genérica</a:t>
            </a:r>
          </a:p>
        </p:txBody>
      </p:sp>
    </p:spTree>
    <p:extLst>
      <p:ext uri="{BB962C8B-B14F-4D97-AF65-F5344CB8AC3E}">
        <p14:creationId xmlns:p14="http://schemas.microsoft.com/office/powerpoint/2010/main" val="1869759771"/>
      </p:ext>
    </p:extLst>
  </p:cSld>
</p:sld>
</file>

<file path=ppt/slides/slide15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53" name="">
            <a:extLst xmlns:a="http://schemas.openxmlformats.org/drawingml/2006/main">
              <a:ext uri="{FF2B5EF4-FFF2-40B4-BE49-F238E27FC236}">
                <a16:creationId xmlns:a16="http://schemas.microsoft.com/office/drawing/2014/main" id="{AE7AE414-209A-4850-9B85-E5769C7B7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B01545-8850-47D3-BC4D-FB611A4E6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DBFE9F9-BAF1-4BEF-AF19-B865DBA37D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SOLUÇÕES PARA GALVANOPLASTIA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FCFA5295-5152-49D3-A402-8B262EF9295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B689377-15C2-4835-8863-972E355CE4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Banhos e efluentes com diferentes metais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4A5A5D40-7C85-44FE-BC03-F7B85E471A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Traduzido da imagem técnica fornecida: cada química exige uma rota de concentração e recuperação específica.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4C312429-55C9-4A57-B934-755EE83A20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54B448D7-76CC-482E-91FD-EDC014E2CF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9BC42AD-241E-44FC-914C-6E22A40FBBB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E183C37-490F-4184-9CEB-747D4FF7B5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15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D4CEF2F7-C692-444C-AF24-6718511AD0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42927FC-861F-4114-8AFB-65CCE49801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66950"/>
            <a:ext cx="5905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FDB612C-B445-4ED9-9D2A-F1F0E2DE8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419350"/>
            <a:ext cx="590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Au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DFD1992-D213-4E47-A7C5-B3918B0E64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31457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Ouro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127CBE1B-1764-4563-84E8-F5477E5900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686050"/>
            <a:ext cx="133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condutividade • corrosão • acabamento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D8D8127-4F77-4E0D-92DF-551242931C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0955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EB99D6FC-0AFD-4408-9E49-E48DF0C339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266950"/>
            <a:ext cx="5905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A17608F-49CC-42CC-964C-1B5971A3B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419350"/>
            <a:ext cx="590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Ag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69A8474-DD0D-4929-841B-8954A23EF5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31457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Prata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7A54F10-DCCE-48DD-9AB2-2DCE25EC37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2686050"/>
            <a:ext cx="133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condutividade • oxidação • soldabilidade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DECDCDE-3EF1-42A8-9DF8-5644C32E78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0955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D198674C-8468-4532-A841-CC060C21AA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266950"/>
            <a:ext cx="5905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36BCDAB-988F-49C1-B556-A6CB7E57A2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419350"/>
            <a:ext cx="590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Ni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3B11E21-A257-4F76-B049-A846B01E76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31457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Níquel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87FE5BE-F59E-4190-B190-63B1D60478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2686050"/>
            <a:ext cx="133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desgaste • corrosão • aderência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83D1EBB-39E7-4A7E-A1EC-5A98573EC1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955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E0C9908-715A-4A64-8326-3D687A3606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266950"/>
            <a:ext cx="5905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C86C27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A76A5F8C-312E-495B-B1E2-379E97E415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419350"/>
            <a:ext cx="590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Cu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C22B0CB-E4F5-47D4-842B-C99EA09C55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31457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Cobre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3A2A8319-8D94-4DC7-8FD9-B97C918A06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2686050"/>
            <a:ext cx="133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condutividade • uniformidade • proteção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3C03163-1058-493E-AF27-D599AE28DE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719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958760C-9350-42E7-AF5B-FFD7C9246D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43350"/>
            <a:ext cx="5905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1B75B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3CF0272-A489-4CC9-8C4E-2682043FA6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095750"/>
            <a:ext cx="590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Zn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3BF8044E-718C-4F80-95AC-EE2B6B7217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99097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Zinco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28D30BB-552B-4272-83C5-3215013F1A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362450"/>
            <a:ext cx="133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proteção anticorrosiva • economia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309379A-9A09-4EBD-AF70-5C9ED54CEE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37719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18D1B5E2-41CE-49DA-8F67-60FBBB8868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943350"/>
            <a:ext cx="5905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1B75B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978BCEB-C237-4CB1-A022-550F5226EA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095750"/>
            <a:ext cx="590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Sn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45F539A5-D83C-401F-889F-D0622CF712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399097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Estanho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C463DC41-1FDD-457E-A505-5D91CD7CBC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91000" y="4362450"/>
            <a:ext cx="133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soldabilidade • brilho • resistência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2E318DBA-7BA3-411E-9196-F82264110A2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7719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555CB56B-9AA9-4BD4-B20C-5A516E9523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943350"/>
            <a:ext cx="5905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1B75B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87D2226E-E328-457A-B31C-EF7AE45825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095750"/>
            <a:ext cx="590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Cr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BCFAAFD1-B5AF-4DD0-A5D0-9662E5103F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399097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Cromo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2AEE52A8-674F-44AA-A1C5-9DC104F510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19900" y="4362450"/>
            <a:ext cx="133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dureza • desgaste • acabamento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C8FE710F-2F3B-4BC4-990B-25E5CBFCE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7719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EB8A7D21-85A5-4579-BC60-8EA0C11B1F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943350"/>
            <a:ext cx="590550" cy="590550"/>
          </a:xfrm>
          <a:prstGeom xmlns:a="http://schemas.openxmlformats.org/drawingml/2006/main" prst="roundRect">
            <a:avLst>
              <a:gd name="adj" fmla="val 19355"/>
            </a:avLst>
          </a:prstGeom>
          <a:solidFill xmlns:a="http://schemas.openxmlformats.org/drawingml/2006/main">
            <a:srgbClr val="1B75B8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3287015A-2462-4AD2-A50E-639B8664B1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095750"/>
            <a:ext cx="5905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FFFFFF"/>
                </a:solidFill>
              </a:defRPr>
            </a:pPr>
            <a:r>
              <a:rPr sz="1800" b="1">
                <a:solidFill>
                  <a:srgbClr val="FFFFFF"/>
                </a:solidFill>
              </a:rPr>
              <a:t>Pd</a:t>
            </a:r>
          </a:p>
        </p:txBody>
      </p:sp>
      <p:sp>
        <p:nvSpPr>
          <p:cNvPr id="49" name="">
            <a:extLst xmlns:a="http://schemas.openxmlformats.org/drawingml/2006/main">
              <a:ext uri="{FF2B5EF4-FFF2-40B4-BE49-F238E27FC236}">
                <a16:creationId xmlns:a16="http://schemas.microsoft.com/office/drawing/2014/main" id="{4DFD7FD8-0424-4420-80D4-695A1AC3CF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3990975"/>
            <a:ext cx="1333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Paládio</a:t>
            </a:r>
          </a:p>
        </p:txBody>
      </p:sp>
      <p:sp>
        <p:nvSpPr>
          <p:cNvPr id="50" name="">
            <a:extLst xmlns:a="http://schemas.openxmlformats.org/drawingml/2006/main">
              <a:ext uri="{FF2B5EF4-FFF2-40B4-BE49-F238E27FC236}">
                <a16:creationId xmlns:a16="http://schemas.microsoft.com/office/drawing/2014/main" id="{234B3F7B-DB45-4E76-9D55-D1691C6701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448800" y="4362450"/>
            <a:ext cx="13335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contato elétrico • valor elevado</a:t>
            </a:r>
          </a:p>
        </p:txBody>
      </p:sp>
      <p:sp>
        <p:nvSpPr>
          <p:cNvPr id="51" name="">
            <a:extLst xmlns:a="http://schemas.openxmlformats.org/drawingml/2006/main">
              <a:ext uri="{FF2B5EF4-FFF2-40B4-BE49-F238E27FC236}">
                <a16:creationId xmlns:a16="http://schemas.microsoft.com/office/drawing/2014/main" id="{A0F72D16-0724-4322-9444-05EC02D7AE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2" name="">
            <a:extLst xmlns:a="http://schemas.openxmlformats.org/drawingml/2006/main">
              <a:ext uri="{FF2B5EF4-FFF2-40B4-BE49-F238E27FC236}">
                <a16:creationId xmlns:a16="http://schemas.microsoft.com/office/drawing/2014/main" id="{866E0028-E0DA-44CF-BF41-69B1644968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Prioridade comercial: Au • Ag • Cu • Ni — alto valor ou alto volume no processo</a:t>
            </a:r>
          </a:p>
        </p:txBody>
      </p:sp>
    </p:spTree>
    <p:extLst>
      <p:ext uri="{BB962C8B-B14F-4D97-AF65-F5344CB8AC3E}">
        <p14:creationId xmlns:p14="http://schemas.microsoft.com/office/powerpoint/2010/main" val="1036693704"/>
      </p:ext>
    </p:extLst>
  </p:cSld>
</p:sld>
</file>

<file path=ppt/slides/slide16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0ADF1EE-2FE2-4E30-A199-51D558B39E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E8CB636-C158-4B2D-BFB0-0D0E549896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F80DFFA-83BF-47CB-A48E-67E5B8335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JUSTIFICATIVA ECONÔMICA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3004D74-7763-4C64-97ED-8B46CAE0E3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1F106A3-34A6-438B-A69D-5D3EA986F1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O retorno vem de quatro fontes — não apenas da energia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BF3F7AA-2AE6-4801-8E77-92B43FC8B7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Construir o caso com dados mensais do cliente, sem prometer payback antes do teste.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BD32298-AAE8-4E3A-B129-D3E6145887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3317DE9-9589-474D-B291-BB4953B45D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EE62499-7D3E-4C4E-9AF5-E2F2287839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5629B3C-85A9-4252-ABE9-033F3E5FC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16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43E94EE-F10E-49B6-8316-27E960C7B8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90750"/>
            <a:ext cx="2400300" cy="24765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08FC15F-A5D9-4909-9A96-0DAA1824AE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81250"/>
            <a:ext cx="2019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C94343"/>
                </a:solidFill>
              </a:defRPr>
            </a:pPr>
            <a:r>
              <a:rPr sz="2325" b="1">
                <a:solidFill>
                  <a:srgbClr val="C94343"/>
                </a:solidFill>
              </a:rPr>
              <a:t>↓ volume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E669B890-1268-487B-BE4C-61F354CFB2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14650"/>
            <a:ext cx="2019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03963"/>
                </a:solidFill>
              </a:defRPr>
            </a:pPr>
            <a:r>
              <a:rPr sz="1350" b="1">
                <a:solidFill>
                  <a:srgbClr val="103963"/>
                </a:solidFill>
              </a:rPr>
              <a:t>Menos resíduo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57A9713-EB73-4D72-9B48-2476BA2FE0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295650"/>
            <a:ext cx="20193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6D8497"/>
                </a:solidFill>
              </a:defRPr>
            </a:pPr>
            <a:r>
              <a:rPr sz="1050" b="0">
                <a:solidFill>
                  <a:srgbClr val="6D8497"/>
                </a:solidFill>
              </a:rPr>
              <a:t>Toneladas evitadas × custo total de coleta, transporte e destinação.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367154A-B057-4C78-B066-3E4DC6EAA3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190750"/>
            <a:ext cx="2400300" cy="24765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F9548A1-F012-4AAF-AE85-A2261BA615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381250"/>
            <a:ext cx="2019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0C8DCC"/>
                </a:solidFill>
              </a:defRPr>
            </a:pPr>
            <a:r>
              <a:rPr sz="2325" b="1">
                <a:solidFill>
                  <a:srgbClr val="0C8DCC"/>
                </a:solidFill>
              </a:rPr>
              <a:t>H₂O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8847318-C390-48C9-BF18-C9CCF05C0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2914650"/>
            <a:ext cx="2019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03963"/>
                </a:solidFill>
              </a:defRPr>
            </a:pPr>
            <a:r>
              <a:rPr sz="1350" b="1">
                <a:solidFill>
                  <a:srgbClr val="103963"/>
                </a:solidFill>
              </a:rPr>
              <a:t>Água recuperada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5E92CA90-1371-4978-9E2F-BD46741B5F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05200" y="3295650"/>
            <a:ext cx="20193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6D8497"/>
                </a:solidFill>
              </a:defRPr>
            </a:pPr>
            <a:r>
              <a:rPr sz="1050" b="0">
                <a:solidFill>
                  <a:srgbClr val="6D8497"/>
                </a:solidFill>
              </a:rPr>
              <a:t>m³ de condensado útil × custo marginal da água e do tratamento.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074563B7-5893-4AF6-A516-F8CC1BB47B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190750"/>
            <a:ext cx="2400300" cy="24765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7879419D-E922-479C-8A09-568F7A2A3E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381250"/>
            <a:ext cx="2019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D99811"/>
                </a:solidFill>
              </a:defRPr>
            </a:pPr>
            <a:r>
              <a:rPr sz="2325" b="1">
                <a:solidFill>
                  <a:srgbClr val="D99811"/>
                </a:solidFill>
              </a:rPr>
              <a:t>Au/Ag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B7EFD74-A9DB-4D18-9478-75D1F71852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914650"/>
            <a:ext cx="2019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03963"/>
                </a:solidFill>
              </a:defRPr>
            </a:pPr>
            <a:r>
              <a:rPr sz="1350" b="1">
                <a:solidFill>
                  <a:srgbClr val="103963"/>
                </a:solidFill>
              </a:rPr>
              <a:t>Metal preservado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695D66A7-575A-4E62-9B44-AA238B7AE1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3295650"/>
            <a:ext cx="20193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6D8497"/>
                </a:solidFill>
              </a:defRPr>
            </a:pPr>
            <a:r>
              <a:rPr sz="1050" b="0">
                <a:solidFill>
                  <a:srgbClr val="6D8497"/>
                </a:solidFill>
              </a:rPr>
              <a:t>Massa recuperável × valor líquido da rota de retorno ou refino.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5D86E70A-2D75-46F3-ACD8-6DC56DBEF5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190750"/>
            <a:ext cx="2400300" cy="2476500"/>
          </a:xfrm>
          <a:prstGeom xmlns:a="http://schemas.openxmlformats.org/drawingml/2006/main" prst="roundRect">
            <a:avLst>
              <a:gd name="adj" fmla="val 476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8884B42-BCB4-42C7-B80E-12582A65C8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381250"/>
            <a:ext cx="201930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325" b="1">
                <a:solidFill>
                  <a:srgbClr val="00A28A"/>
                </a:solidFill>
              </a:defRPr>
            </a:pPr>
            <a:r>
              <a:rPr sz="2325" b="1">
                <a:solidFill>
                  <a:srgbClr val="00A28A"/>
                </a:solidFill>
              </a:rPr>
              <a:t>↑ uptime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FB301D3-C6DC-4862-9AF0-557C12BD5E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2914650"/>
            <a:ext cx="20193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103963"/>
                </a:solidFill>
              </a:defRPr>
            </a:pPr>
            <a:r>
              <a:rPr sz="1350" b="1">
                <a:solidFill>
                  <a:srgbClr val="103963"/>
                </a:solidFill>
              </a:rPr>
              <a:t>Menos manutenção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C70D656-1678-4BB2-9B41-DB9BE78F89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295650"/>
            <a:ext cx="2019300" cy="1181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6D8497"/>
                </a:solidFill>
              </a:defRPr>
            </a:pPr>
            <a:r>
              <a:rPr sz="1050" b="0">
                <a:solidFill>
                  <a:srgbClr val="6D8497"/>
                </a:solidFill>
              </a:rPr>
              <a:t>Paradas, reparos, peças e risco de substituição do equipamento.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E6963082-E2DD-4AB9-AE07-66AFEC82F1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24000" y="5048250"/>
            <a:ext cx="91440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103963"/>
          </a:solidFill>
          <a:ln xmlns:a="http://schemas.openxmlformats.org/drawingml/2006/main" w="9525">
            <a:solidFill>
              <a:srgbClr val="103963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0F6B110-BD6D-4946-935F-AA8F67CB5F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5238750"/>
            <a:ext cx="85725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FFFFFF"/>
                </a:solidFill>
              </a:defRPr>
            </a:pPr>
            <a:r>
              <a:rPr sz="1200" b="1">
                <a:solidFill>
                  <a:srgbClr val="FFFFFF"/>
                </a:solidFill>
              </a:rPr>
              <a:t>Benefício mensal = destinação evitada + água útil + metal recuperável + manutenção evitada − energia e operação</a:t>
            </a:r>
          </a:p>
        </p:txBody>
      </p:sp>
    </p:spTree>
    <p:extLst>
      <p:ext uri="{BB962C8B-B14F-4D97-AF65-F5344CB8AC3E}">
        <p14:creationId xmlns:p14="http://schemas.microsoft.com/office/powerpoint/2010/main" val="817120963"/>
      </p:ext>
    </p:extLst>
  </p:cSld>
</p:sld>
</file>

<file path=ppt/slides/slide17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C69ED23-A878-46D1-9525-2D9826DD35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248CB80-E491-4E51-9B41-C3BA44A5A6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239243E-FEAB-4643-ADB6-EBA6A1228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AUTOMAÇÃO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93C08C88-F65E-4309-9CCB-86C4BA769D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09C934F-389F-47A2-A728-074B3D6309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Operação automática com visão completa do processo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E53920C-9F4C-41B0-A4B8-9498FF92B4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Tela de fluxo, tendências, alarmes e modo manual assistem operação e diagnóstico.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97BC03-C914-4DD1-82A1-ECA379F315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AB977682-E11F-4C51-BC09-E7499F309C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93D2575E-B094-4786-8C7F-85E3B3D77C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EE67EE-24BC-41AE-B499-2966AFCB6F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17</a:t>
            </a:r>
          </a:p>
        </p:txBody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55c4f793a2cf4b5b"/>
          <a:srcRect xmlns:a="http://schemas.openxmlformats.org/drawingml/2006/main" l="0" t="1913" r="0" b="1913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4591050" y="1924050"/>
            <a:ext cx="6572250" cy="37909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11DC29B-9A47-4374-BE02-D35F9A40D0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33337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9A13C3-9FA9-4B99-AF69-061946979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479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C8DCC"/>
                </a:solidFill>
              </a:defRPr>
            </a:pPr>
            <a:r>
              <a:rPr sz="1350" b="1">
                <a:solidFill>
                  <a:srgbClr val="0C8DCC"/>
                </a:solidFill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BD3569C6-9852-4334-AFE5-737AC7925F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228850"/>
            <a:ext cx="2857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6B6D74F-BA13-4E1B-91F9-36B06046D1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228850"/>
            <a:ext cx="2266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Sequência automática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6ABBEA5-5322-45E7-9483-CBBA7F43946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552700"/>
            <a:ext cx="2266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Partida, alimentação, evaporação, condensação e descarga.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ADA085B-8C31-4CE7-99F9-F448ED7DD5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314700"/>
            <a:ext cx="33337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FF2445E1-4587-4111-810E-A8E535196C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4861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0A28A"/>
                </a:solidFill>
              </a:defRPr>
            </a:pPr>
            <a:r>
              <a:rPr sz="1350" b="1">
                <a:solidFill>
                  <a:srgbClr val="00A28A"/>
                </a:solidFill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7D42436-BDAD-4210-846A-FADF18B313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467100"/>
            <a:ext cx="2857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47ACE718-A5C8-4E4D-B94C-A4C7AF39B0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467100"/>
            <a:ext cx="2266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Proteções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8A030378-1D2B-4670-8EEE-E3BC56C2BB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790950"/>
            <a:ext cx="2266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Nível, temperatura, pressão, fluxo, falhas e parada de emergência.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68C43E3-E054-4F79-A8B7-F5BBE5138F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552950"/>
            <a:ext cx="333375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74AE432-BE3F-44CF-9EF9-C4EC4C2F5C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244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99811"/>
                </a:solidFill>
              </a:defRPr>
            </a:pPr>
            <a:r>
              <a:rPr sz="1350" b="1">
                <a:solidFill>
                  <a:srgbClr val="D99811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B83131B-00A1-41B0-8B71-BA7897C0B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705350"/>
            <a:ext cx="2857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5FAD3E9F-07AA-4177-B8E7-36EAC95017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705350"/>
            <a:ext cx="22669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Versão Brasil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2370082-29A7-47B1-AEE0-C38111093F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029200"/>
            <a:ext cx="226695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HMI, alarmes, etiquetas e manual em português (Brasil) no escopo final.</a:t>
            </a:r>
          </a:p>
        </p:txBody>
      </p:sp>
    </p:spTree>
    <p:extLst>
      <p:ext uri="{BB962C8B-B14F-4D97-AF65-F5344CB8AC3E}">
        <p14:creationId xmlns:p14="http://schemas.microsoft.com/office/powerpoint/2010/main" val="294827629"/>
      </p:ext>
    </p:extLst>
  </p:cSld>
</p:sld>
</file>

<file path=ppt/slides/slide18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22F43323-2FB8-4DCB-B002-0C6FFC396A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8589CF7-825F-4028-90A0-04C69AEEA3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2326E75-C580-42EA-9042-AACDEF5624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ARQUITETURA MODULAR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192D7B7-69C6-4666-A64B-D3436C3D6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6D721E4D-6B9F-4629-89FF-6B41F33CA5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Um skid integrado, quatro módulos funcionais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1E1BEE7-D661-4C46-B1D1-D65DCB304F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Processo, refrigeração e controle montados e testados como sistema.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A73B5C3D-69E0-4166-AD61-C805791E8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D6CD7F8-761A-4845-B76C-045B847193D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8C9408C3-80EB-4BAE-B188-6C01FF5CF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D6DFDD5-02B9-4030-B962-9FF16B282B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18</a:t>
            </a:r>
          </a:p>
        </p:txBody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a4d2fb134ea54930"/>
          <a:srcRect xmlns:a="http://schemas.openxmlformats.org/drawingml/2006/main" l="5232" t="0" r="523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85800" y="2057400"/>
            <a:ext cx="5334000" cy="335280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D2DE4827-4E5B-4149-8A3F-960A849B81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019300"/>
            <a:ext cx="4667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88962E9-A6F5-443E-9FED-BD5A216D844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21907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C8DCC"/>
                </a:solidFill>
              </a:defRPr>
            </a:pPr>
            <a:r>
              <a:rPr sz="1350" b="1">
                <a:solidFill>
                  <a:srgbClr val="0C8DCC"/>
                </a:solidFill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E22C7A1-0F8B-4FD8-8C77-A19A96581D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2171700"/>
            <a:ext cx="28575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FE10A3D-3801-4AC0-B39C-A0FE400AB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171700"/>
            <a:ext cx="3600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Evaporação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4234730-72BA-4594-998B-821E889DD7E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2495550"/>
            <a:ext cx="3600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tanque PP • distribuição • circulação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650D20B1-4986-4C11-B5D8-AC4D15ABFA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2914650"/>
            <a:ext cx="4667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2824F7B-D357-42CB-95C2-D07C6DCE6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0861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C8DCC"/>
                </a:solidFill>
              </a:defRPr>
            </a:pPr>
            <a:r>
              <a:rPr sz="1350" b="1">
                <a:solidFill>
                  <a:srgbClr val="0C8DCC"/>
                </a:solidFill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A72FFE7A-C20E-4DC9-8C1D-2A14861EA2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067050"/>
            <a:ext cx="28575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44D0F5-7737-4B0F-BA88-5F4DE9E7D0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067050"/>
            <a:ext cx="3600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Condensação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B05F5BB-6CBF-4C52-B117-5BE3448F01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390900"/>
            <a:ext cx="3600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troca térmica • separação de água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F004AFCA-7990-4DAC-862A-023AA6D962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3810000"/>
            <a:ext cx="4667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70CBC5DA-E531-4F33-9155-41A08971E4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39814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0A28A"/>
                </a:solidFill>
              </a:defRPr>
            </a:pPr>
            <a:r>
              <a:rPr sz="1350" b="1">
                <a:solidFill>
                  <a:srgbClr val="00A28A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CE5E615-540E-44FA-8FD6-F95F533E3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3962400"/>
            <a:ext cx="28575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8877CD53-2349-4AA3-95E1-8320EE766D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3962400"/>
            <a:ext cx="3600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Refrigeração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27112286-90E7-4654-9B0A-9B0868007A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286250"/>
            <a:ext cx="3600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compressor • ventiladores • circuito fechado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B927170-9D91-4B87-9574-F25E8BF367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38900" y="4705350"/>
            <a:ext cx="4667250" cy="781050"/>
          </a:xfrm>
          <a:prstGeom xmlns:a="http://schemas.openxmlformats.org/drawingml/2006/main" prst="roundRect">
            <a:avLst>
              <a:gd name="adj" fmla="val 1463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93617C2-CAEA-4719-A1CD-9BB3FF451F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10350" y="48768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99811"/>
                </a:solidFill>
              </a:defRPr>
            </a:pPr>
            <a:r>
              <a:rPr sz="1350" b="1">
                <a:solidFill>
                  <a:srgbClr val="D99811"/>
                </a:solidFill>
              </a:rPr>
              <a:t>04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991D291-99DA-4EBE-8FDD-64C731642ED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24700" y="4857750"/>
            <a:ext cx="28575" cy="4762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C8C4FD83-A21C-40D2-A744-4BC7C7F8CD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4857750"/>
            <a:ext cx="360045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Controle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772722AE-D9F3-4A69-8FD5-E039FED1C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315200" y="5181600"/>
            <a:ext cx="36004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painel • PLC/HMI • instrumentos • alarmes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C9D00C8-B555-4DB1-BECC-24E9B117D8F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47107D6-3D64-4458-8CF7-2E89668F3E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Duas saídas de processo: condensado + concentrado</a:t>
            </a:r>
          </a:p>
        </p:txBody>
      </p:sp>
    </p:spTree>
    <p:extLst>
      <p:ext uri="{BB962C8B-B14F-4D97-AF65-F5344CB8AC3E}">
        <p14:creationId xmlns:p14="http://schemas.microsoft.com/office/powerpoint/2010/main" val="336151589"/>
      </p:ext>
    </p:extLst>
  </p:cSld>
</p:sld>
</file>

<file path=ppt/slides/slide19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8" name="">
            <a:extLst xmlns:a="http://schemas.openxmlformats.org/drawingml/2006/main">
              <a:ext uri="{FF2B5EF4-FFF2-40B4-BE49-F238E27FC236}">
                <a16:creationId xmlns:a16="http://schemas.microsoft.com/office/drawing/2014/main" id="{7B541A90-2BA5-4728-8590-DDC7ECF7D1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D6DEE32-9FC8-4D00-8CA7-4236BE3D75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8BB2FE7-1141-4D26-9557-93D8FE352A4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DADOS TÉCNICOS DE REFERÊNCIA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68CA19-FF99-456A-9614-C0DFE06488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F7FF9B7C-EA64-459E-8264-A681B453DB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Módulo com produção nominal de 1,7–2,0 t/d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95E6116-3BA1-4921-BBDB-E636E254B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Valores da imagem de parâmetros fornecida; confirmar tudo na folha de dados final.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1B25EB4-E567-446F-A963-F6316BC520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EA3B6DC-1478-499C-B33E-DCAD330E0E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B679E1B2-3B93-42F7-94FE-7BF1B291DE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C16A33-BBA4-4E9A-A419-C4927A8885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19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85E5C5B-3F52-489B-AD34-33F6E4379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1930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1989514-A61F-4E70-BC6D-253459067B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17170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Produção de condensado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CAA2F38-593C-47E0-B235-7CE6CA9CBE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171700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B75B8"/>
                </a:solidFill>
              </a:defRPr>
            </a:pPr>
            <a:r>
              <a:rPr sz="1050" b="1">
                <a:solidFill>
                  <a:srgbClr val="1B75B8"/>
                </a:solidFill>
              </a:rPr>
              <a:t>1,7–2,0 t/d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4CD1C76-DE6F-42B4-BB8E-8EDF139B8B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581275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42B8351-F9F3-4C83-8461-B8C81A275E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7336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Potência instalada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2DC2DC7-1C05-4CB7-9D36-E6DB751043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273367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B75B8"/>
                </a:solidFill>
              </a:defRPr>
            </a:pPr>
            <a:r>
              <a:rPr sz="1050" b="1">
                <a:solidFill>
                  <a:srgbClr val="1B75B8"/>
                </a:solidFill>
              </a:rPr>
              <a:t>30 kW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CA83BC21-333F-4DF7-96CF-18BCAA77A5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14325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E133139-D9FC-4E16-980A-66CB761DB6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2956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Potência típica em operação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ED41E1C-6F41-4A6A-B13F-0D862FE5DB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295650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B75B8"/>
                </a:solidFill>
              </a:defRPr>
            </a:pPr>
            <a:r>
              <a:rPr sz="1050" b="1">
                <a:solidFill>
                  <a:srgbClr val="1B75B8"/>
                </a:solidFill>
              </a:rPr>
              <a:t>20–22 kW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809869-2B88-4BFB-ACAF-AC859EC6E6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05225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954EBB8-32AA-4577-BA6E-579E54E6A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385762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Temperatura do líquido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45165B26-EDAC-4FDD-9B3E-A7B08F0D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385762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B75B8"/>
                </a:solidFill>
              </a:defRPr>
            </a:pPr>
            <a:r>
              <a:rPr sz="1050" b="1">
                <a:solidFill>
                  <a:srgbClr val="1B75B8"/>
                </a:solidFill>
              </a:rPr>
              <a:t>40–50 °C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62EB339C-F4B5-4B0E-93B0-7737DAD182C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26720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D25C397-D37A-475A-B389-9CDB6A22B7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41960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Temperatura do condensado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0C907FA4-B11E-4327-B0F7-9EF2D699CD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419600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B75B8"/>
                </a:solidFill>
              </a:defRPr>
            </a:pPr>
            <a:r>
              <a:rPr sz="1050" b="1">
                <a:solidFill>
                  <a:srgbClr val="1B75B8"/>
                </a:solidFill>
              </a:rPr>
              <a:t>20–35 °C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35F0E9B-90E8-4592-9D13-FC34C22526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829175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3835FF7-FAFE-45F4-A9E7-ADEB7A61A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49815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Temperatura máx. do sistema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F65CE03E-D240-4F77-8DCA-10C02750C6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829050" y="498157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1B75B8"/>
                </a:solidFill>
              </a:defRPr>
            </a:pPr>
            <a:r>
              <a:rPr sz="1050" b="1">
                <a:solidFill>
                  <a:srgbClr val="1B75B8"/>
                </a:solidFill>
              </a:rPr>
              <a:t>60 °C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D8DF4968-0880-4CD6-8429-8D412CBD08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01930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8EB689C-6BDF-4A74-B735-D838F36EFF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17170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Reposição de água de resfriamento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2E7CED8-F203-44F6-A89A-55C7E0B623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171700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0A28A"/>
                </a:solidFill>
              </a:defRPr>
            </a:pPr>
            <a:r>
              <a:rPr sz="1050" b="1">
                <a:solidFill>
                  <a:srgbClr val="00A28A"/>
                </a:solidFill>
              </a:rPr>
              <a:t>0 em circuito fechado*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891CF443-C0EE-48BE-A41D-2975BF8032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581275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2452C356-532A-4F7B-8BEB-8731B6A8D9C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7336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Vida de referência do corpo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017394C-6525-4333-8289-915EEAEB853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273367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0A28A"/>
                </a:solidFill>
              </a:defRPr>
            </a:pPr>
            <a:r>
              <a:rPr sz="1050" b="1">
                <a:solidFill>
                  <a:srgbClr val="00A28A"/>
                </a:solidFill>
              </a:rPr>
              <a:t>20 anos*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FBFA022F-832A-4DC0-A2CA-8AC6267F20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14325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E49F2BFF-9C1C-4CD6-95E7-360E1BAD99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29565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Materiais molhados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B9CA4131-D575-4BD4-88FC-5EE6ECCE6E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295650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0A28A"/>
                </a:solidFill>
              </a:defRPr>
            </a:pPr>
            <a:r>
              <a:rPr sz="1050" b="1">
                <a:solidFill>
                  <a:srgbClr val="00A28A"/>
                </a:solidFill>
              </a:rPr>
              <a:t>PPH/PPR/PTFE/grafite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53D968B3-8D36-4D67-A87D-A0BBA7FEC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3705225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50F672C3-C790-4794-B5B9-8E7A999AA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85762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Pressão máx. do lado líquido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AE4E8666-F842-4E51-A5F4-510FEAB3F3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385762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0A28A"/>
                </a:solidFill>
              </a:defRPr>
            </a:pPr>
            <a:r>
              <a:rPr sz="1050" b="1">
                <a:solidFill>
                  <a:srgbClr val="00A28A"/>
                </a:solidFill>
              </a:rPr>
              <a:t>4,0 kgf/cm²*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CF7C996B-C3BA-4CB1-9BE1-EC6B974C62D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267200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7BDB87B7-0202-4355-88A2-D5C4B0555C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419600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Pressão positiva do ar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FF74F286-71BA-4E3B-98FC-41FC97E88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4419600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0A28A"/>
                </a:solidFill>
              </a:defRPr>
            </a:pPr>
            <a:r>
              <a:rPr sz="1050" b="1">
                <a:solidFill>
                  <a:srgbClr val="00A28A"/>
                </a:solidFill>
              </a:rPr>
              <a:t>1,2–1,95 kPa*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577B8F48-E727-4896-827B-8A2D3B8D79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4829175"/>
            <a:ext cx="5048250" cy="5143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339B4DF6-B2B0-417F-9CC1-080D1344C6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981575"/>
            <a:ext cx="2952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050" b="1">
                <a:solidFill>
                  <a:srgbClr val="36536E"/>
                </a:solidFill>
              </a:defRPr>
            </a:pPr>
            <a:r>
              <a:rPr sz="1050" b="1">
                <a:solidFill>
                  <a:srgbClr val="36536E"/>
                </a:solidFill>
              </a:rPr>
              <a:t>Vaso de pressão / vácuo</a:t>
            </a:r>
          </a:p>
        </p:txBody>
      </p:sp>
      <p:sp>
        <p:nvSpPr>
          <p:cNvPr id="46" name="">
            <a:extLst xmlns:a="http://schemas.openxmlformats.org/drawingml/2006/main">
              <a:ext uri="{FF2B5EF4-FFF2-40B4-BE49-F238E27FC236}">
                <a16:creationId xmlns:a16="http://schemas.microsoft.com/office/drawing/2014/main" id="{F298282E-B1FC-4E56-87EE-9CDCF69D34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05900" y="4981575"/>
            <a:ext cx="17526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1050" b="1">
                <a:solidFill>
                  <a:srgbClr val="00A28A"/>
                </a:solidFill>
              </a:defRPr>
            </a:pPr>
            <a:r>
              <a:rPr sz="1050" b="1">
                <a:solidFill>
                  <a:srgbClr val="00A28A"/>
                </a:solidFill>
              </a:rPr>
              <a:t>não / não</a:t>
            </a:r>
          </a:p>
        </p:txBody>
      </p:sp>
      <p:sp>
        <p:nvSpPr>
          <p:cNvPr id="47" name="">
            <a:extLst xmlns:a="http://schemas.openxmlformats.org/drawingml/2006/main">
              <a:ext uri="{FF2B5EF4-FFF2-40B4-BE49-F238E27FC236}">
                <a16:creationId xmlns:a16="http://schemas.microsoft.com/office/drawing/2014/main" id="{AF9E9DB7-1C8D-4FDC-9E3C-FC8B096230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581650"/>
            <a:ext cx="1032510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C94343"/>
                </a:solidFill>
              </a:defRPr>
            </a:pPr>
            <a:r>
              <a:rPr sz="975" b="0">
                <a:solidFill>
                  <a:srgbClr val="C94343"/>
                </a:solidFill>
              </a:rPr>
              <a:t>* Itens que exigem confirmação de engenharia, método de medição e condições de operação.</a:t>
            </a:r>
          </a:p>
        </p:txBody>
      </p:sp>
    </p:spTree>
    <p:extLst>
      <p:ext uri="{BB962C8B-B14F-4D97-AF65-F5344CB8AC3E}">
        <p14:creationId xmlns:p14="http://schemas.microsoft.com/office/powerpoint/2010/main" val="445985341"/>
      </p:ext>
    </p:extLst>
  </p:cSld>
</p:sld>
</file>

<file path=ppt/slides/slide2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7515570-1235-4537-8712-90B61B16AD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08755F9A-56CC-4FB1-AF29-F497E42E5B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1CE942-7947-4F8A-9868-EA1F7697F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POR QUE O BRASIL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F06C186-8AB8-4BED-BFC4-826EBE89C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F2751A3-C476-46F9-B528-EF30788A7C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A lógica do sistema acompanha as prioridades ambientais brasileiras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DA16A77-7D5D-41FF-B09E-CCC8FA57E4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Reduzir o volume, recuperar água e valorizar metais antes da destinação final.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F2C0566-5E47-4FA5-AB88-0FD35962A6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53E847D-8DD2-4D9A-9057-10A7B069A6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572A78E-B4A8-49AE-9063-1E52CCF3F9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CD74280-C181-46EB-8504-F142E3030A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02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228E5D6-3A43-4904-BE89-22BD4722FC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3257550" cy="297180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000CC5A-3666-4D72-8A68-15501BA002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2860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C8DCC"/>
                </a:solidFill>
              </a:defRPr>
            </a:pPr>
            <a:r>
              <a:rPr sz="1425" b="1">
                <a:solidFill>
                  <a:srgbClr val="0C8DCC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1BA86CE-2E03-41FA-83A8-2186DE49B5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2890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B24EAD0-1398-424A-9DF1-4CB0271684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38450"/>
            <a:ext cx="2800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Redução e reúso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8FF8AAC-EF0E-4CFA-A850-EC57AFCDE3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371850"/>
            <a:ext cx="28003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A PNRS prioriza redução, reutilização, reciclagem e tratamento antes da disposição final de rejeitos.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327C1D4B-9025-40F3-82E1-58CB28B647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095500"/>
            <a:ext cx="3257550" cy="297180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011DE2C-618C-4F84-980E-7C4194E298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2860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A28A"/>
                </a:solidFill>
              </a:defRPr>
            </a:pPr>
            <a:r>
              <a:rPr sz="1425" b="1">
                <a:solidFill>
                  <a:srgbClr val="00A28A"/>
                </a:solidFill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4EE5A2D-AF31-4883-B513-61EE7343C0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62890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853FC947-D4F8-4EB4-921F-258BC61943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838450"/>
            <a:ext cx="2800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Controle de efluentes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AF76642A-5DDD-4C3D-8D61-81ECA9E41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371850"/>
            <a:ext cx="28003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A Resolução CONAMA 430/2011 estabelece condições e padrões para lançamento de efluentes, incluindo parâmetros de metais.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36C5318-11D6-4C87-A2A6-91F1B9AB46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095500"/>
            <a:ext cx="3257550" cy="2971800"/>
          </a:xfrm>
          <a:prstGeom xmlns:a="http://schemas.openxmlformats.org/drawingml/2006/main" prst="roundRect">
            <a:avLst>
              <a:gd name="adj" fmla="val 384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5F117BD1-32D3-40D1-B658-C8E1D506DDC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2860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99811"/>
                </a:solidFill>
              </a:defRPr>
            </a:pPr>
            <a:r>
              <a:rPr sz="1425" b="1">
                <a:solidFill>
                  <a:srgbClr val="D99811"/>
                </a:solidFill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F2C97C9-BFCA-428B-B63D-60C0127A21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62890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DC3BBEB-757A-49A1-8035-2D1FD3F81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838450"/>
            <a:ext cx="2800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Aplicação aderente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8FDB016-883D-4383-B743-00D7F5CB9C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371850"/>
            <a:ext cx="2800350" cy="1524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Galvanoplastia, joalheria, PCB, conectores, acabamento metálico e operadores de recuperação de resíduos.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6657442-475B-4583-94B0-8232688CCC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EE550E0-F62F-41CB-8113-7A00494BD7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Melhor caso: corrente segregada + alta concentração + custo de destinação + metal recuperável</a:t>
            </a:r>
          </a:p>
        </p:txBody>
      </p:sp>
    </p:spTree>
    <p:extLst>
      <p:ext uri="{BB962C8B-B14F-4D97-AF65-F5344CB8AC3E}">
        <p14:creationId xmlns:p14="http://schemas.microsoft.com/office/powerpoint/2010/main" val="947721888"/>
      </p:ext>
    </p:extLst>
  </p:cSld>
</p:sld>
</file>

<file path=ppt/slides/slide20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E32A832C-CE21-4463-9FAA-99B0309DB7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4BDE2A1-4875-4C69-A8E5-92FCED7959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78D81E0-4E64-4276-B98B-6883FEB3B3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SEQUÊNCIA AUTOMÁTICA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F61764E-7318-4D19-817A-4D23B4B82E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969FCCE-6DA9-428A-A240-26CE14A9F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Do enchimento à descarga com intertravamentos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1895C0-B71C-4173-BC78-44FCC267868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O operador acompanha o estado; a lógica protege o processo dentro dos limites configurados.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24B69091-7E5C-4F04-A559-DF2A933A1A6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779D20B-F86B-4A83-9291-89C8879F12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A0B0283E-3C66-4AEE-9D69-9B0106139D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7BFF37CD-4EEA-4F1E-918F-A76A42AD4F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20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FE72324-DEDF-483D-ADD4-E970F82158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62200"/>
            <a:ext cx="1790700" cy="226695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135FEC08-BE0A-4B4F-999B-9279A5CC07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57175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C8DCC"/>
                </a:solidFill>
              </a:defRPr>
            </a:pPr>
            <a:r>
              <a:rPr sz="1350" b="1">
                <a:solidFill>
                  <a:srgbClr val="0C8DCC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F152532-5308-4652-925B-6A5962536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086100"/>
            <a:ext cx="140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Verificação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5C987F1-F700-4EC6-89EC-54DDAF1F23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638550"/>
            <a:ext cx="1409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nível • portas • bombas • alarmes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074E61B7-A2BF-4088-AA45-0B8A5EEF9D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76500" y="33147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0A28A"/>
                </a:solidFill>
              </a:defRPr>
            </a:pPr>
            <a:r>
              <a:rPr sz="1800" b="1">
                <a:solidFill>
                  <a:srgbClr val="00A28A"/>
                </a:solidFill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48D678A-B203-44FF-B200-670637B4AB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362200"/>
            <a:ext cx="1790700" cy="226695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ED7D1DB-A28F-4A18-A8AC-D463E984900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57175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C8DCC"/>
                </a:solidFill>
              </a:defRPr>
            </a:pPr>
            <a:r>
              <a:rPr sz="1350" b="1">
                <a:solidFill>
                  <a:srgbClr val="0C8DCC"/>
                </a:solidFill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4C05585-C8BB-45D1-9E75-462046F1C2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086100"/>
            <a:ext cx="140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Alimentação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929E74E5-2803-4F12-AFCE-BFE0BEB4CB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638550"/>
            <a:ext cx="1409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enchimento automático até nível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E5281D87-8B3C-4C5E-B328-DFA052A5A9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72000" y="33147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0A28A"/>
                </a:solidFill>
              </a:defRPr>
            </a:pPr>
            <a:r>
              <a:rPr sz="1800" b="1">
                <a:solidFill>
                  <a:srgbClr val="00A28A"/>
                </a:solidFill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ED7A576F-E3C7-4FB5-A178-867ED4EB3C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362200"/>
            <a:ext cx="1790700" cy="226695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4BBA048-39E4-42CC-8693-96024719CB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257175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C8DCC"/>
                </a:solidFill>
              </a:defRPr>
            </a:pPr>
            <a:r>
              <a:rPr sz="1350" b="1">
                <a:solidFill>
                  <a:srgbClr val="0C8DCC"/>
                </a:solidFill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51E607C-09D8-4345-898C-18797EA1B40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086100"/>
            <a:ext cx="140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Evaporação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B26F1490-99CF-4EF8-B3C3-965C87F03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67300" y="3638550"/>
            <a:ext cx="1409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circulação + calor em baixa temperatura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03690E6-BBDA-4ED5-B856-7384C02C8E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67500" y="33147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0A28A"/>
                </a:solidFill>
              </a:defRPr>
            </a:pPr>
            <a:r>
              <a:rPr sz="1800" b="1">
                <a:solidFill>
                  <a:srgbClr val="00A28A"/>
                </a:solidFill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14B2CAE-2B2A-4E22-97AA-DAD0175EAB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362200"/>
            <a:ext cx="1790700" cy="226695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791E1518-BC74-492D-9216-DCA2E3BD9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257175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0C8DCC"/>
                </a:solidFill>
              </a:defRPr>
            </a:pPr>
            <a:r>
              <a:rPr sz="1350" b="1">
                <a:solidFill>
                  <a:srgbClr val="0C8DCC"/>
                </a:solidFill>
              </a:rPr>
              <a:t>04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EF794B9E-5910-47B1-981F-7412FDECB4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086100"/>
            <a:ext cx="140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Condensação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7F51901E-E97D-4DAC-8F88-C2E31084A68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62800" y="3638550"/>
            <a:ext cx="1409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refrigeração e coleta de água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DBEF94A8-3BE2-46FA-B4D6-6D1572DC50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0" y="3314700"/>
            <a:ext cx="304800" cy="304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800" b="1">
                <a:solidFill>
                  <a:srgbClr val="00A28A"/>
                </a:solidFill>
              </a:defRPr>
            </a:pPr>
            <a:r>
              <a:rPr sz="1800" b="1">
                <a:solidFill>
                  <a:srgbClr val="00A28A"/>
                </a:solidFill>
              </a:rPr>
              <a:t>→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E0E5300-5C0C-4F6A-8BD9-6ABCAA60CE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62200"/>
            <a:ext cx="1790700" cy="2266950"/>
          </a:xfrm>
          <a:prstGeom xmlns:a="http://schemas.openxmlformats.org/drawingml/2006/main" prst="roundRect">
            <a:avLst>
              <a:gd name="adj" fmla="val 6383"/>
            </a:avLst>
          </a:prstGeom>
          <a:solidFill xmlns:a="http://schemas.openxmlformats.org/drawingml/2006/main">
            <a:srgbClr val="FFF2D5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AE385666-7A51-4E24-968F-99F735E20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2571750"/>
            <a:ext cx="5715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350" b="1">
                <a:solidFill>
                  <a:srgbClr val="D99811"/>
                </a:solidFill>
              </a:defRPr>
            </a:pPr>
            <a:r>
              <a:rPr sz="1350" b="1">
                <a:solidFill>
                  <a:srgbClr val="D99811"/>
                </a:solidFill>
              </a:rPr>
              <a:t>05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880219C-6147-41A4-B2BE-597D885FE3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086100"/>
            <a:ext cx="140970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Descarga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982E3857-98F7-43E6-903A-F104D3E991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58300" y="3638550"/>
            <a:ext cx="14097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concentrado para rota definida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32566BFA-CA80-44E3-84D8-F0B6D6C3BC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825F7A3-1710-4E47-83B1-F2949A04EC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Alarmes, parada segura e reset manual devem ser definidos pela análise de risco</a:t>
            </a:r>
          </a:p>
        </p:txBody>
      </p:sp>
    </p:spTree>
    <p:extLst>
      <p:ext uri="{BB962C8B-B14F-4D97-AF65-F5344CB8AC3E}">
        <p14:creationId xmlns:p14="http://schemas.microsoft.com/office/powerpoint/2010/main" val="211846148"/>
      </p:ext>
    </p:extLst>
  </p:cSld>
</p:sld>
</file>

<file path=ppt/slides/slide21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45" name="">
            <a:extLst xmlns:a="http://schemas.openxmlformats.org/drawingml/2006/main">
              <a:ext uri="{FF2B5EF4-FFF2-40B4-BE49-F238E27FC236}">
                <a16:creationId xmlns:a16="http://schemas.microsoft.com/office/drawing/2014/main" id="{7279E8E7-F6F3-46DD-A717-91710EC36E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CF29C50-4361-482C-AB22-555190FA75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C485047B-6DA8-4A3C-A9EE-D3E21E2858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APLICAÇÕES TÍPICAS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B6E846AC-D7FE-44AA-818A-874F05A71E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95311281-352C-4CE2-974A-27E410AF76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Correntes concentradas, corrosivas ou de alto custo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494D908-DE4E-4ECE-94FA-7299C4644F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A imagem fornecida foi traduzida e reorganizada para facilitar a leitura do cliente brasileiro.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8E282663-0CA4-4F1F-8C6D-53B226CB54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448C3C0-1FCD-4709-ADA4-D1E42934FC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0F4CFDAF-B961-456D-8A61-D117F4C8D8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A21E5ED7-F3CB-48DE-AB73-14B31AD961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21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25308E7-D45F-4D98-B4B5-1BD6ACEAF5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0DD12F-0E7C-4E0E-9044-8732ECADD1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669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C8DCC"/>
                </a:solidFill>
              </a:defRPr>
            </a:pPr>
            <a:r>
              <a:rPr sz="1200" b="1">
                <a:solidFill>
                  <a:srgbClr val="0C8DCC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A62211A7-6E9F-4BDF-9148-9629B73D49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6098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03963"/>
                </a:solidFill>
              </a:defRPr>
            </a:pPr>
            <a:r>
              <a:rPr sz="1500" b="1">
                <a:solidFill>
                  <a:srgbClr val="103963"/>
                </a:solidFill>
              </a:rPr>
              <a:t>Ultrassom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A764637-E162-44DF-931A-AB407BC24FA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09900"/>
            <a:ext cx="2057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detergente • óleo • partículas metálicas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CD45872C-39DE-4679-B3CF-AD2105F621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0955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ACE45CA-743B-432B-BF02-E1E9FFEF2F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2669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C8DCC"/>
                </a:solidFill>
              </a:defRPr>
            </a:pPr>
            <a:r>
              <a:rPr sz="1200" b="1">
                <a:solidFill>
                  <a:srgbClr val="0C8DCC"/>
                </a:solidFill>
              </a:rPr>
              <a:t>02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FCFA15A-6C1C-4CC4-A3BE-342D74AED8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26098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03963"/>
                </a:solidFill>
              </a:defRPr>
            </a:pPr>
            <a:r>
              <a:rPr sz="1500" b="1">
                <a:solidFill>
                  <a:srgbClr val="103963"/>
                </a:solidFill>
              </a:rPr>
              <a:t>Pintura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4740F15B-DBAE-4FC3-A645-16AFECE026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009900"/>
            <a:ext cx="2057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névoa • orgânicos • sólidos suspensos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191FB6F2-D659-4FC2-B2A4-7C3027F8B8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0955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F4B6A05-0A99-452E-875A-4343D84DE7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2669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C8DCC"/>
                </a:solidFill>
              </a:defRPr>
            </a:pPr>
            <a:r>
              <a:rPr sz="1200" b="1">
                <a:solidFill>
                  <a:srgbClr val="0C8DCC"/>
                </a:solidFill>
              </a:rPr>
              <a:t>03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FC2A3B45-4569-4CF1-93FE-6A45BE1CD3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26098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03963"/>
                </a:solidFill>
              </a:defRPr>
            </a:pPr>
            <a:r>
              <a:rPr sz="1500" b="1">
                <a:solidFill>
                  <a:srgbClr val="103963"/>
                </a:solidFill>
              </a:rPr>
              <a:t>Impressão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0693E67E-6B54-4300-8E79-1553B8F0F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009900"/>
            <a:ext cx="2057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cor • COD • compostos difíceis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8737D3D-1FEF-441B-A541-6B4D51CDC6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0955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080355FD-64A7-4000-B395-CE7A8B8ED6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2669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C8DCC"/>
                </a:solidFill>
              </a:defRPr>
            </a:pPr>
            <a:r>
              <a:rPr sz="1200" b="1">
                <a:solidFill>
                  <a:srgbClr val="0C8DCC"/>
                </a:solidFill>
              </a:rPr>
              <a:t>04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FFE4CD4-D4EB-4163-8D6E-85186463AA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26098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03963"/>
                </a:solidFill>
              </a:defRPr>
            </a:pPr>
            <a:r>
              <a:rPr sz="1500" b="1">
                <a:solidFill>
                  <a:srgbClr val="103963"/>
                </a:solidFill>
              </a:rPr>
              <a:t>Emulsões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EF6CD908-1991-4768-B3B7-D912AA70A2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009900"/>
            <a:ext cx="2057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óleo • COD • estabilidade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B65E7EA-6976-4C6C-8B41-FA7D66DC91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719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0099A920-DCCB-4BE9-B8BF-92A8669238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433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D99811"/>
                </a:solidFill>
              </a:defRPr>
            </a:pPr>
            <a:r>
              <a:rPr sz="1200" b="1">
                <a:solidFill>
                  <a:srgbClr val="D99811"/>
                </a:solidFill>
              </a:rPr>
              <a:t>05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D5DA4E8-B9F3-4526-9501-75E65627A1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2862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03963"/>
                </a:solidFill>
              </a:defRPr>
            </a:pPr>
            <a:r>
              <a:rPr sz="1500" b="1">
                <a:solidFill>
                  <a:srgbClr val="103963"/>
                </a:solidFill>
              </a:rPr>
              <a:t>Galvanoplastia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24E3BA19-FADE-417C-9416-E894FD8B5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686300"/>
            <a:ext cx="2057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Ni • Cr • Cu • Zn • Au • Ag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B4013DE-863B-4653-9EEA-D538D3DDBD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37719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4851144-B572-42E6-B767-09B3AAA80F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39433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C8DCC"/>
                </a:solidFill>
              </a:defRPr>
            </a:pPr>
            <a:r>
              <a:rPr sz="1200" b="1">
                <a:solidFill>
                  <a:srgbClr val="0C8DCC"/>
                </a:solidFill>
              </a:rPr>
              <a:t>06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8B8F313-4C09-48A2-A968-F71C4E84FD9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2862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03963"/>
                </a:solidFill>
              </a:defRPr>
            </a:pPr>
            <a:r>
              <a:rPr sz="1500" b="1">
                <a:solidFill>
                  <a:srgbClr val="103963"/>
                </a:solidFill>
              </a:rPr>
              <a:t>Usinagem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664C7E5-2CAE-4473-B144-56ACFA6271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486150" y="4686300"/>
            <a:ext cx="2057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fluido de corte • óleo • cavacos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A55F8EF4-1044-4F89-B3B0-06427F2979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7719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936588BE-ADFC-4DD0-9FBB-98C9950964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39433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C8DCC"/>
                </a:solidFill>
              </a:defRPr>
            </a:pPr>
            <a:r>
              <a:rPr sz="1200" b="1">
                <a:solidFill>
                  <a:srgbClr val="0C8DCC"/>
                </a:solidFill>
              </a:rPr>
              <a:t>07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67732A72-70A8-4DBE-823F-693D387B85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2862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03963"/>
                </a:solidFill>
              </a:defRPr>
            </a:pPr>
            <a:r>
              <a:rPr sz="1500" b="1">
                <a:solidFill>
                  <a:srgbClr val="103963"/>
                </a:solidFill>
              </a:rPr>
              <a:t>Percolado</a:t>
            </a:r>
          </a:p>
        </p:txBody>
      </p:sp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7F4A1245-CC04-4E70-B86B-E6DF256B9E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15050" y="4686300"/>
            <a:ext cx="2057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salinidade • amônia • COD</a:t>
            </a:r>
          </a:p>
        </p:txBody>
      </p:sp>
      <p:sp>
        <p:nvSpPr>
          <p:cNvPr id="39" name="">
            <a:extLst xmlns:a="http://schemas.openxmlformats.org/drawingml/2006/main">
              <a:ext uri="{FF2B5EF4-FFF2-40B4-BE49-F238E27FC236}">
                <a16:creationId xmlns:a16="http://schemas.microsoft.com/office/drawing/2014/main" id="{39F546E1-C077-4093-86CC-385DF81BB7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3771900"/>
            <a:ext cx="2400300" cy="1428750"/>
          </a:xfrm>
          <a:prstGeom xmlns:a="http://schemas.openxmlformats.org/drawingml/2006/main" prst="roundRect">
            <a:avLst>
              <a:gd name="adj" fmla="val 8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0" name="">
            <a:extLst xmlns:a="http://schemas.openxmlformats.org/drawingml/2006/main">
              <a:ext uri="{FF2B5EF4-FFF2-40B4-BE49-F238E27FC236}">
                <a16:creationId xmlns:a16="http://schemas.microsoft.com/office/drawing/2014/main" id="{76DD935F-03B3-4557-AC2B-21CADB5B77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3943350"/>
            <a:ext cx="41910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0C8DCC"/>
                </a:solidFill>
              </a:defRPr>
            </a:pPr>
            <a:r>
              <a:rPr sz="1200" b="1">
                <a:solidFill>
                  <a:srgbClr val="0C8DCC"/>
                </a:solidFill>
              </a:rPr>
              <a:t>08</a:t>
            </a:r>
          </a:p>
        </p:txBody>
      </p:sp>
      <p:sp>
        <p:nvSpPr>
          <p:cNvPr id="41" name="">
            <a:extLst xmlns:a="http://schemas.openxmlformats.org/drawingml/2006/main">
              <a:ext uri="{FF2B5EF4-FFF2-40B4-BE49-F238E27FC236}">
                <a16:creationId xmlns:a16="http://schemas.microsoft.com/office/drawing/2014/main" id="{5CEFADB9-B91D-43AB-8E64-7FF57E20120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286250"/>
            <a:ext cx="20574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00" b="1">
                <a:solidFill>
                  <a:srgbClr val="103963"/>
                </a:solidFill>
              </a:defRPr>
            </a:pPr>
            <a:r>
              <a:rPr sz="1500" b="1">
                <a:solidFill>
                  <a:srgbClr val="103963"/>
                </a:solidFill>
              </a:rPr>
              <a:t>Retífica</a:t>
            </a:r>
          </a:p>
        </p:txBody>
      </p:sp>
      <p:sp>
        <p:nvSpPr>
          <p:cNvPr id="42" name="">
            <a:extLst xmlns:a="http://schemas.openxmlformats.org/drawingml/2006/main">
              <a:ext uri="{FF2B5EF4-FFF2-40B4-BE49-F238E27FC236}">
                <a16:creationId xmlns:a16="http://schemas.microsoft.com/office/drawing/2014/main" id="{187567C2-9B15-441C-88F5-E756AB4ED8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43950" y="4686300"/>
            <a:ext cx="20574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abrasivo • pó metálico • sólidos</a:t>
            </a:r>
          </a:p>
        </p:txBody>
      </p:sp>
      <p:sp>
        <p:nvSpPr>
          <p:cNvPr id="43" name="">
            <a:extLst xmlns:a="http://schemas.openxmlformats.org/drawingml/2006/main">
              <a:ext uri="{FF2B5EF4-FFF2-40B4-BE49-F238E27FC236}">
                <a16:creationId xmlns:a16="http://schemas.microsoft.com/office/drawing/2014/main" id="{DF2B79E4-EEA3-4D46-806E-EBAAF4DE20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44" name="">
            <a:extLst xmlns:a="http://schemas.openxmlformats.org/drawingml/2006/main">
              <a:ext uri="{FF2B5EF4-FFF2-40B4-BE49-F238E27FC236}">
                <a16:creationId xmlns:a16="http://schemas.microsoft.com/office/drawing/2014/main" id="{25DFFE60-4A91-4A1B-AE6F-14D091086E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Priorizar correntes segregadas, concentradas e com composição relativamente estável</a:t>
            </a:r>
          </a:p>
        </p:txBody>
      </p:sp>
    </p:spTree>
    <p:extLst>
      <p:ext uri="{BB962C8B-B14F-4D97-AF65-F5344CB8AC3E}">
        <p14:creationId xmlns:p14="http://schemas.microsoft.com/office/powerpoint/2010/main" val="1094554285"/>
      </p:ext>
    </p:extLst>
  </p:cSld>
</p:sld>
</file>

<file path=ppt/slides/slide22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0AB7A610-BAFE-4407-B1BD-33F306FCB9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975220A-2DE6-4345-A4D7-85E1B7747D0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7B1AEE0-E95F-459D-B5CF-11ABBDF331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APLICAÇÃO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02BDBED5-BF3A-4AA0-9357-478710467FE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C74A8C8-AA8D-48DD-8B31-B0E1958D2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Lavagem alcalina: reduzir volume e recuperar água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E686A11-32CB-4A90-B746-C9B885FEDE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Adequado a correntes segregadas de alto TDS e alta alcalinidade; confirmar a qualidade antes do reúso.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A277A4F-4AB0-4E3E-BDAF-EF03B887D39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65DF50-B9D6-4D67-8299-39103345D3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E519822-092F-4140-806C-C74BA74EA24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C36AFE11-4472-4CEA-AA49-884FA55DFC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22</a:t>
            </a:r>
          </a:p>
        </p:txBody>
      </p:sp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91dbe17fa0b04bc0"/>
          <a:srcRect xmlns:a="http://schemas.openxmlformats.org/drawingml/2006/main" l="0" t="19694" r="0" b="1969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85800" y="1971675"/>
            <a:ext cx="4667250" cy="377190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0BE9FF4-C2B1-47A4-95FA-B8C98544EE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71675"/>
            <a:ext cx="4667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8B35123-1D24-4296-9718-B067A36952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09800"/>
            <a:ext cx="436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Concentrado alcalino / condensado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0F3FB831-DDE5-4DF6-9040-8DFFB23B919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324225"/>
            <a:ext cx="100965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4343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79B1828-026B-44B2-B1A0-28F471D508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3390900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C94343"/>
                </a:solidFill>
              </a:defRPr>
            </a:pPr>
            <a:r>
              <a:rPr sz="975" b="1">
                <a:solidFill>
                  <a:srgbClr val="C94343"/>
                </a:solidFill>
              </a:rPr>
              <a:t>Concentrado alcalino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3B9EDA7-DE30-4166-B0F3-118E4AF27B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3600450"/>
            <a:ext cx="895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750" b="0">
                <a:solidFill>
                  <a:srgbClr val="36536E"/>
                </a:solidFill>
              </a:defRPr>
            </a:pPr>
            <a:r>
              <a:rPr sz="750" b="0">
                <a:solidFill>
                  <a:srgbClr val="36536E"/>
                </a:solidFill>
              </a:rPr>
              <a:t>alto TDS / alta alcalinidade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9C10023-A18D-44CA-A416-A79C2D808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57550" y="3324225"/>
            <a:ext cx="99060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B75B8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98AECCCA-21A1-4482-8C04-14551DCA86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3390900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Condensado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EBADE98F-827A-4629-BA8F-438E9D9085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3600450"/>
            <a:ext cx="8763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750" b="0">
                <a:solidFill>
                  <a:srgbClr val="36536E"/>
                </a:solidFill>
              </a:defRPr>
            </a:pPr>
            <a:r>
              <a:rPr sz="750" b="0">
                <a:solidFill>
                  <a:srgbClr val="36536E"/>
                </a:solidFill>
              </a:rPr>
              <a:t>baixo TDS / analisar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86B8230-6CD2-4FE4-954A-8A38D0F372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4667250" cy="790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75B8"/>
          </a:solidFill>
          <a:ln xmlns:a="http://schemas.openxmlformats.org/drawingml/2006/main" w="9525">
            <a:solidFill>
              <a:srgbClr val="1B75B8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06C1F37-D611-4BCD-9DED-70885A4BCF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095875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Concentrado: alto TDS/alcalinidade</a:t>
            </a:r>
          </a:p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Condensado: baixo TDS, analisar antes do reúso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D29330A-A152-48DC-862C-B86CE8D3945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114550"/>
            <a:ext cx="49530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EF690FF4-3C2A-4E69-B5E0-DCB7FA5F48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2860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C8DCC"/>
                </a:solidFill>
              </a:defRPr>
            </a:pPr>
            <a:r>
              <a:rPr sz="1350" b="1">
                <a:solidFill>
                  <a:srgbClr val="0C8DCC"/>
                </a:solidFill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3E6FB73-AD03-4C14-9CB8-BD9ABE4DD3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266950"/>
            <a:ext cx="285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840626D-89EF-4904-8443-3E7D8B639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266950"/>
            <a:ext cx="3886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Segregar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F909C57F-573E-4AAE-B9F6-5E76FEC30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590800"/>
            <a:ext cx="3886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Evitar mistura com correntes ácidas ou incompatíveis.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07C0AD2-4BDB-4C6B-A068-C502DAF07F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333750"/>
            <a:ext cx="49530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2AC50F0-17B1-4CC4-BD32-875E666E53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5052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0A28A"/>
                </a:solidFill>
              </a:defRPr>
            </a:pPr>
            <a:r>
              <a:rPr sz="1350" b="1">
                <a:solidFill>
                  <a:srgbClr val="00A28A"/>
                </a:solidFill>
              </a:rPr>
              <a:t>02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D4350E4-45FB-4356-9585-92125BE40E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486150"/>
            <a:ext cx="285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D665DF0-B0DD-475D-AB5B-128F16D295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486150"/>
            <a:ext cx="3886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Concentrar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C232D486-6FCC-44F9-AF17-493E1E6D87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810000"/>
            <a:ext cx="3886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Água migra ao condensado; sais e metais ficam no concentrado.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CE342FF8-04C4-4935-973E-DF8EFC7BF9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552950"/>
            <a:ext cx="49530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85120E9B-B7A2-45FB-A005-84E687B3E8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7244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99811"/>
                </a:solidFill>
              </a:defRPr>
            </a:pPr>
            <a:r>
              <a:rPr sz="1350" b="1">
                <a:solidFill>
                  <a:srgbClr val="D99811"/>
                </a:solidFill>
              </a:rPr>
              <a:t>03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04A1361C-F9F7-4558-8223-5018A01A8B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05350"/>
            <a:ext cx="285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263423F6-F70E-42D1-A280-AA9057206E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705350"/>
            <a:ext cx="3886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Definir rotas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334B23BB-AE80-4595-9360-38296548FC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029200"/>
            <a:ext cx="38862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Condensado analisado para reúso; concentrado para recuperação ou destinação.</a:t>
            </a:r>
          </a:p>
        </p:txBody>
      </p:sp>
    </p:spTree>
    <p:extLst>
      <p:ext uri="{BB962C8B-B14F-4D97-AF65-F5344CB8AC3E}">
        <p14:creationId xmlns:p14="http://schemas.microsoft.com/office/powerpoint/2010/main" val="664602067"/>
      </p:ext>
    </p:extLst>
  </p:cSld>
</p:sld>
</file>

<file path=ppt/slides/slide23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D24B67F1-CE79-4D8F-8E5A-B47BD581B13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5F1E0F1-F4B6-43F6-978D-A6414F9146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EC3AA3F3-47BF-4E54-86D7-449DF3211C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APLICAÇÃO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226D0B8-838E-4478-9E7F-325832C77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5EA93E66-2461-4782-9C43-3BACCC81AF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Lavagem ácida: redução com controle de volatilidade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6CCF9B6-5CF2-4522-9564-5EBE70880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Aplicável a algumas correntes ácidas não voláteis; ácidos voláteis e misturas exigem avaliação específica.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A3D2428-5FE7-4B98-99DF-8B3B07C5461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3C2FBE-301E-4890-8F46-64C699B165E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4E218106-65D3-4763-8CAA-7E2230BA967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C504DD2-B4B2-46CB-9611-7B3F49FEA18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23</a:t>
            </a:r>
          </a:p>
        </p:txBody>
      </p:sp>
      <p:pic>
        <p:nvPicPr>
          <p:cNvPr id="4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61cfd993ec24caa"/>
          <a:srcRect xmlns:a="http://schemas.openxmlformats.org/drawingml/2006/main" l="0" t="19694" r="0" b="19694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85800" y="1971675"/>
            <a:ext cx="4667250" cy="377190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2A26F24A-F213-4ED3-A20E-86EEAB5DEC6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71675"/>
            <a:ext cx="4667250" cy="781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A2BBE1C-5735-4F69-9C1E-AED92B490A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09800"/>
            <a:ext cx="43624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Concentrado ácido / condensado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697EF466-301D-429F-9E74-A61D032C47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85950" y="3829050"/>
            <a:ext cx="1028700" cy="742950"/>
          </a:xfrm>
          <a:prstGeom xmlns:a="http://schemas.openxmlformats.org/drawingml/2006/main" prst="roundRect">
            <a:avLst>
              <a:gd name="adj" fmla="val 1538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4343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4BBB0D4E-AEAA-4E85-BD4D-54F903B79C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3895725"/>
            <a:ext cx="9144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C94343"/>
                </a:solidFill>
              </a:defRPr>
            </a:pPr>
            <a:r>
              <a:rPr sz="975" b="1">
                <a:solidFill>
                  <a:srgbClr val="C94343"/>
                </a:solidFill>
              </a:rPr>
              <a:t>Concentrado ácido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4B6BA9D-A803-4C6B-BFC0-6DAAA66806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943100" y="4105275"/>
            <a:ext cx="9144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750" b="0">
                <a:solidFill>
                  <a:srgbClr val="36536E"/>
                </a:solidFill>
              </a:defRPr>
            </a:pPr>
            <a:r>
              <a:rPr sz="750" b="0">
                <a:solidFill>
                  <a:srgbClr val="36536E"/>
                </a:solidFill>
              </a:rPr>
              <a:t>acidez / TDS elevados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8F980CC-FE80-4376-8D56-F549F878A64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90875" y="4210050"/>
            <a:ext cx="1009650" cy="666750"/>
          </a:xfrm>
          <a:prstGeom xmlns:a="http://schemas.openxmlformats.org/drawingml/2006/main" prst="roundRect">
            <a:avLst>
              <a:gd name="adj" fmla="val 17143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B75B8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F0C176B-02C7-475F-9D84-654601FD9A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276725"/>
            <a:ext cx="8953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Condensado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C23CB021-BA60-47F2-9D04-436127E7F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248025" y="4486275"/>
            <a:ext cx="8953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750" b="0">
                <a:solidFill>
                  <a:srgbClr val="36536E"/>
                </a:solidFill>
              </a:defRPr>
            </a:pPr>
            <a:r>
              <a:rPr sz="750" b="0">
                <a:solidFill>
                  <a:srgbClr val="36536E"/>
                </a:solidFill>
              </a:rPr>
              <a:t>analisar acidez e metais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0708BA2-6B4F-4007-97F5-280AF8DD458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953000"/>
            <a:ext cx="4667250" cy="790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75B8"/>
          </a:solidFill>
          <a:ln xmlns:a="http://schemas.openxmlformats.org/drawingml/2006/main" w="9525">
            <a:solidFill>
              <a:srgbClr val="1B75B8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EFA46D0-0EB3-4148-8F5E-40FA1AB802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5095875"/>
            <a:ext cx="4324350" cy="4953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Concentrado: acidez/TDS elevados</a:t>
            </a:r>
          </a:p>
          <a:p xmlns:a="http://schemas.openxmlformats.org/drawingml/2006/main">
            <a:pPr algn="ctr">
              <a:buNone/>
              <a:defRPr sz="1050" b="1">
                <a:solidFill>
                  <a:srgbClr val="FFFFFF"/>
                </a:solidFill>
              </a:defRPr>
            </a:pPr>
            <a:r>
              <a:rPr sz="1050" b="1">
                <a:solidFill>
                  <a:srgbClr val="FFFFFF"/>
                </a:solidFill>
              </a:rPr>
              <a:t>Condensado: analisar acidez, metais e voláteis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9F96680-97FE-40A9-B121-D392FDF7ED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076450"/>
            <a:ext cx="4953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D69C3FA-36D1-4504-AF46-EC6B33DCCD9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22479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C94343"/>
                </a:solidFill>
              </a:defRPr>
            </a:pPr>
            <a:r>
              <a:rPr sz="1350" b="1">
                <a:solidFill>
                  <a:srgbClr val="C94343"/>
                </a:solidFill>
              </a:rPr>
              <a:t>01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88B99F73-9794-4FAE-9018-4DBECECF339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2228850"/>
            <a:ext cx="2857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34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761810F8-B059-4914-A50E-6C6ADB6C86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228850"/>
            <a:ext cx="3886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Cloretos e ácidos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B4C6655-B5DD-4E0D-93F9-AF89212848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2552700"/>
            <a:ext cx="3886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Avaliar volatilidade e possível transporte de componentes ao condensado.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D281EB63-52B2-455E-80A6-F88DD5BA0F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352800"/>
            <a:ext cx="4953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80961443-E4C7-404A-80F5-89EC74084A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35242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99811"/>
                </a:solidFill>
              </a:defRPr>
            </a:pPr>
            <a:r>
              <a:rPr sz="1350" b="1">
                <a:solidFill>
                  <a:srgbClr val="D99811"/>
                </a:solidFill>
              </a:rPr>
              <a:t>02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A2F7EA79-9183-4173-B798-2B29C4A6CA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3505200"/>
            <a:ext cx="2857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B862C2C1-B99C-4D7A-A29B-A11FA228D2F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505200"/>
            <a:ext cx="3886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HNO₃ / misturas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D7DEA994-233D-41E7-A9B6-738136BF8E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3829050"/>
            <a:ext cx="3886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Considerar absorção de gases, materiais e tratamento posterior quando necessário.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27FC2338-E428-4D05-B2BB-FEB043904CE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4629150"/>
            <a:ext cx="49530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BF0C4068-FCDC-4F23-A03D-782DC99412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81700" y="48006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0A28A"/>
                </a:solidFill>
              </a:defRPr>
            </a:pPr>
            <a:r>
              <a:rPr sz="1350" b="1">
                <a:solidFill>
                  <a:srgbClr val="00A28A"/>
                </a:solidFill>
              </a:rPr>
              <a:t>03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6490BFFF-6F36-410C-AF3A-13235B1552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496050" y="4781550"/>
            <a:ext cx="2857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454AE2E8-8C84-43B8-94AE-8F84288DE33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4781550"/>
            <a:ext cx="3886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Controles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60A488EC-083A-4A37-86BC-08D43FAC6A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86550" y="5105400"/>
            <a:ext cx="38862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Verificar espuma, arraste, ventilação e rota do condensado.</a:t>
            </a:r>
          </a:p>
        </p:txBody>
      </p:sp>
    </p:spTree>
    <p:extLst>
      <p:ext uri="{BB962C8B-B14F-4D97-AF65-F5344CB8AC3E}">
        <p14:creationId xmlns:p14="http://schemas.microsoft.com/office/powerpoint/2010/main" val="1207998044"/>
      </p:ext>
    </p:extLst>
  </p:cSld>
</p:sld>
</file>

<file path=ppt/slides/slide24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DF7AF4A-0381-438F-B7CB-EF2AE3B86B9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3B6A3E7-2DF7-4454-AF1F-418014F46DC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FE88B58-9DD7-4533-9A4B-B73E8D688C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PREPARAÇÃO PARA O BRASIL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58E5DF3F-2BD8-4582-87C4-60E887E39F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DA2C882-E58F-4224-B487-25CA2CC763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Checklist preliminar NR-10 e NR-12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8D6B3BC0-5C5D-4798-BD2D-AB4F6D72E5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A conformidade final deve ser verificada no projeto, na instalação e pelo responsável legalmente habilitado no Brasil.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1D0491FC-A87A-49C8-81DF-08E56C1FC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20255CF9-43F2-4EFB-AF63-D69EC1B45D9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654DCBB-DF7B-4660-86BB-A365BB8FCE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3957058-6BA8-452C-8811-92BB4625FA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24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97B20D60-7786-4735-A1F6-21F8A0D02A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048250" cy="3276600"/>
          </a:xfrm>
          <a:prstGeom xmlns:a="http://schemas.openxmlformats.org/drawingml/2006/main" prst="roundRect">
            <a:avLst>
              <a:gd name="adj" fmla="val 34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933E8D3-FD3A-4919-9EC1-B908E76FB8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24100"/>
            <a:ext cx="457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1B75B8"/>
                </a:solidFill>
              </a:defRPr>
            </a:pPr>
            <a:r>
              <a:rPr sz="1800" b="1">
                <a:solidFill>
                  <a:srgbClr val="1B75B8"/>
                </a:solidFill>
              </a:rPr>
              <a:t>NR-10 · Segurança elétrica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E6454AB-CE96-4106-9E8C-CDC4F043E1B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95600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✓ diagrama unifilar e documentação elétrica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✓ seccionamento bloqueável e prevenção de reenergização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✓ aterramento, proteção e identificação dos circuitos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✓ análise de risco, procedimentos e capacitação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✓ painel adequado à umidade e agentes químicos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CD78B46C-E89B-4A04-A07D-F81C11389B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62650" y="2095500"/>
            <a:ext cx="5048250" cy="3276600"/>
          </a:xfrm>
          <a:prstGeom xmlns:a="http://schemas.openxmlformats.org/drawingml/2006/main" prst="roundRect">
            <a:avLst>
              <a:gd name="adj" fmla="val 3488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98F6038-36DA-4161-A381-5C71484A42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324100"/>
            <a:ext cx="457200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800" b="1">
                <a:solidFill>
                  <a:srgbClr val="00A28A"/>
                </a:solidFill>
              </a:defRPr>
            </a:pPr>
            <a:r>
              <a:rPr sz="1800" b="1">
                <a:solidFill>
                  <a:srgbClr val="00A28A"/>
                </a:solidFill>
              </a:rPr>
              <a:t>NR-12 · Segurança de máquinas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7467817B-264A-4303-83CB-AC1E012DF5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91250" y="2895600"/>
            <a:ext cx="4476750" cy="2000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✓ parada de emergência acessível e com reset manual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✓ proteções fixas/móveis e intertravamentos quando aplicável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✓ sinalização e inscrições em português (Brasil)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✓ manual em português com segurança em todas as fases</a:t>
            </a:r>
          </a:p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✓ análise de risco e documentação dos sistemas de segurança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7C1D44F-D4DE-4603-88F9-35F5A3C1C9F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09700" y="5543550"/>
            <a:ext cx="8858250" cy="552450"/>
          </a:xfrm>
          <a:prstGeom xmlns:a="http://schemas.openxmlformats.org/drawingml/2006/main" prst="roundRect">
            <a:avLst>
              <a:gd name="adj" fmla="val 20690"/>
            </a:avLst>
          </a:prstGeom>
          <a:solidFill xmlns:a="http://schemas.openxmlformats.org/drawingml/2006/main">
            <a:srgbClr val="FFF2D5"/>
          </a:solidFill>
          <a:ln xmlns:a="http://schemas.openxmlformats.org/drawingml/2006/main" w="9525">
            <a:solidFill>
              <a:srgbClr val="D99811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5294911-907B-4787-B7FB-739CE8D952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705475"/>
            <a:ext cx="84391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D99811"/>
                </a:solidFill>
              </a:defRPr>
            </a:pPr>
            <a:r>
              <a:rPr sz="1050" b="1">
                <a:solidFill>
                  <a:srgbClr val="D99811"/>
                </a:solidFill>
              </a:rPr>
              <a:t>NR-10 revisada em 2026: a nova redação entra em vigor em 01/06/2027. Confirmar a versão aplicável na entrega.</a:t>
            </a:r>
          </a:p>
        </p:txBody>
      </p:sp>
    </p:spTree>
    <p:extLst>
      <p:ext uri="{BB962C8B-B14F-4D97-AF65-F5344CB8AC3E}">
        <p14:creationId xmlns:p14="http://schemas.microsoft.com/office/powerpoint/2010/main" val="2112709667"/>
      </p:ext>
    </p:extLst>
  </p:cSld>
</p:sld>
</file>

<file path=ppt/slides/slide25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8" name="">
            <a:extLst xmlns:a="http://schemas.openxmlformats.org/drawingml/2006/main">
              <a:ext uri="{FF2B5EF4-FFF2-40B4-BE49-F238E27FC236}">
                <a16:creationId xmlns:a16="http://schemas.microsoft.com/office/drawing/2014/main" id="{B8260A1A-9ED2-4B56-A413-E5ED1F3DBB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FE57047-3FA4-44D5-B21D-E7805674C6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6286E09A-2378-4E83-B955-06767BC13A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DIMENSIONAMENTO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1FB9F62-0764-4E43-B07B-12DA7873FD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E33408A-5AEF-4084-92BB-C6D9491A2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Cinco informações definem a configuração correta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CD44A0D7-ADCE-471F-9DF5-9D7976179DF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Sem esses dados, não é responsável prometer capacidade, qualidade ou recuperação.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7E495BB-30D7-43E1-ABD2-5EED97153B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FDF2F19-E0EF-4BBA-9E4D-CD7021DB2F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87713F3-10AF-4E76-928F-273BC00530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4DBA1E1-F0C4-46B5-A516-FEFD277146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25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C9F30393-95BC-4AAF-8DFE-B31255D9C5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1809750" cy="27241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712A663D-EC9B-4ECD-B848-E961474E17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574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C8DCC"/>
                </a:solidFill>
              </a:defRPr>
            </a:pPr>
            <a:r>
              <a:rPr sz="1425" b="1">
                <a:solidFill>
                  <a:srgbClr val="0C8DCC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C8C490B4-449E-4572-9911-C84B8DB80E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03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1C95BE54-5154-462A-992F-84B583D2C8C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09900"/>
            <a:ext cx="1352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Vazão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C890B26-2444-4E12-B968-4B92ECD09B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13525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m³/d, horas/dia, batelada ou contínuo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2910ADB-8450-4AD6-B219-33A6C305F81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781300" y="2266950"/>
            <a:ext cx="1809750" cy="27241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AB742AC9-69BF-44F3-BE76-EF7894299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4574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C8DCC"/>
                </a:solidFill>
              </a:defRPr>
            </a:pPr>
            <a:r>
              <a:rPr sz="1425" b="1">
                <a:solidFill>
                  <a:srgbClr val="0C8DCC"/>
                </a:solidFill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7B37A6D5-F902-4FE0-A0F1-D3EA4AC85E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28003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1D9083A-26CF-43B5-B108-92C5887A47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009900"/>
            <a:ext cx="1352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Composição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0113B5B2-C371-49F2-8737-677D364445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009900" y="3543300"/>
            <a:ext cx="13525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metais, sais, pH, TDS, Cl⁻, F⁻, orgânicos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F279FD5-8377-4023-BB67-F901CB4E2B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876800" y="2266950"/>
            <a:ext cx="1809750" cy="27241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4F62A47-08BA-4A63-84F5-31F7F129A2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4574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99811"/>
                </a:solidFill>
              </a:defRPr>
            </a:pPr>
            <a:r>
              <a:rPr sz="1425" b="1">
                <a:solidFill>
                  <a:srgbClr val="D99811"/>
                </a:solidFill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F30C4682-CFF0-4578-B78B-E36B1EB043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28003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C9573F18-CCE2-4AFB-AF03-EBDB94A0B1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009900"/>
            <a:ext cx="1352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Meta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A0318B70-10FC-48F8-876A-3E4B3839AB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105400" y="3543300"/>
            <a:ext cx="13525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concentração, redução e rota de recuperação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681595FA-01DF-4F59-827A-5848D0C245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72300" y="2266950"/>
            <a:ext cx="1809750" cy="27241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383D33AB-E409-4B9C-9512-87B9CEBE55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4574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C8DCC"/>
                </a:solidFill>
              </a:defRPr>
            </a:pPr>
            <a:r>
              <a:rPr sz="1425" b="1">
                <a:solidFill>
                  <a:srgbClr val="0C8DCC"/>
                </a:solidFill>
              </a:rPr>
              <a:t>04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21A44D4E-6CED-4561-8608-24F6DFB31B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8003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348E17FE-7DCB-4D3B-A254-83D5D3C4F0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009900"/>
            <a:ext cx="1352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Condensado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4DBBFF6F-1F93-4C27-ACF0-0ED09DD3F01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543300"/>
            <a:ext cx="13525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qualidade-alvo e ponto de reúso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EFB16B56-38F9-4267-BD6E-0323B6F834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266950"/>
            <a:ext cx="1809750" cy="2724150"/>
          </a:xfrm>
          <a:prstGeom xmlns:a="http://schemas.openxmlformats.org/drawingml/2006/main" prst="roundRect">
            <a:avLst>
              <a:gd name="adj" fmla="val 6316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3CF3FEEE-FB32-4D69-908D-FF78D711839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4574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A28A"/>
                </a:solidFill>
              </a:defRPr>
            </a:pPr>
            <a:r>
              <a:rPr sz="1425" b="1">
                <a:solidFill>
                  <a:srgbClr val="00A28A"/>
                </a:solidFill>
              </a:rPr>
              <a:t>05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EAD42C6F-DD15-4E43-8343-8DB8F8CE33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28003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7429B3E0-576A-4004-8AD7-B3B23D45C6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009900"/>
            <a:ext cx="13525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Local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88DB9E3B-17BF-41AF-872B-E4361095BB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296400" y="3543300"/>
            <a:ext cx="13525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energia, área, ventilação, drenagem e interfaces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44AB070F-2501-4BC4-A919-4A89966A6D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C6FFE2FC-90C4-4DAB-9EB1-FDD07B4836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Amostra → compatibilidade → balanço de massa/calor → seleção → FAT</a:t>
            </a:r>
          </a:p>
        </p:txBody>
      </p:sp>
    </p:spTree>
    <p:extLst>
      <p:ext uri="{BB962C8B-B14F-4D97-AF65-F5344CB8AC3E}">
        <p14:creationId xmlns:p14="http://schemas.microsoft.com/office/powerpoint/2010/main" val="1033990672"/>
      </p:ext>
    </p:extLst>
  </p:cSld>
</p:sld>
</file>

<file path=ppt/slides/slide26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5CCE3AF-A616-43F4-B02D-3ADA024E9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82C356B-65E0-4B02-A089-47574C5E28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F6B8086F-DE2C-461D-839A-12148F3868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SOBRE A GUANYA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78A222D-847D-4BEF-9E0D-CEC6401F59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896D4C20-DF34-47CD-B731-8554EAF707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Engenharia e fabricação sob a mesma responsabilidade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2D6C6EA-1F1C-4E3B-9BD0-E8CA6FF09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Projeto de processo, fabricação, integração, FAT e preparação da entrega por uma única equipe.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FD7DA03-F768-4623-914D-614BDACA08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FBF0B701-E7DD-42EC-8AEB-CCE372E4F9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FE09F71-96E9-4A67-B0DF-F2F1913C8EB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917DEFA6-24DF-4C93-97F6-7BC6D7C5B56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26</a:t>
            </a:r>
          </a:p>
        </p:txBody>
      </p:sp>
      <p:pic>
        <p:nvPicPr>
          <p:cNvPr id="3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320eae73e8414b50"/>
          <a:srcRect xmlns:a="http://schemas.openxmlformats.org/drawingml/2006/main" l="2922" t="0" r="292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4514850" y="1962150"/>
            <a:ext cx="6724650" cy="40195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9CA978ED-8596-460B-B6BB-7A652883BE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42950" y="2324100"/>
            <a:ext cx="2857500" cy="857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4500" b="1">
                <a:solidFill>
                  <a:srgbClr val="D99811"/>
                </a:solidFill>
              </a:defRPr>
            </a:pPr>
            <a:r>
              <a:rPr sz="4500" b="1">
                <a:solidFill>
                  <a:srgbClr val="D99811"/>
                </a:solidFill>
              </a:rPr>
              <a:t>10+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DB6AAA6C-6D57-44A0-A043-5559ABC21E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3314700"/>
            <a:ext cx="2590800" cy="762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anos de experiência</a:t>
            </a:r>
          </a:p>
          <a:p xmlns:a="http://schemas.openxmlformats.org/drawingml/2006/main">
            <a:pPr algn="ctr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em tratamento de água e fabricação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F166822-0BFF-4A5E-ADE5-2FDE176E3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476750"/>
            <a:ext cx="2381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DDF4EF"/>
          </a:solidFill>
          <a:ln xmlns:a="http://schemas.openxmlformats.org/drawingml/2006/main" w="9525">
            <a:solidFill>
              <a:srgbClr val="DDF4EF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59B5D5C9-75F6-4D16-AFB2-F4B3EF1D4A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45434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00A28A"/>
                </a:solidFill>
              </a:defRPr>
            </a:pPr>
            <a:r>
              <a:rPr sz="1050" b="1">
                <a:solidFill>
                  <a:srgbClr val="00A28A"/>
                </a:solidFill>
              </a:rPr>
              <a:t>Projeto baseado na água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D62FC2C-F006-4375-87DF-842F0D0F1BA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90600" y="4933950"/>
            <a:ext cx="2381250" cy="323850"/>
          </a:xfrm>
          <a:prstGeom xmlns:a="http://schemas.openxmlformats.org/drawingml/2006/main" prst="roundRect">
            <a:avLst>
              <a:gd name="adj" fmla="val 35294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D595BFD0-123B-4350-A05D-4649AFB3C0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85850" y="5000625"/>
            <a:ext cx="219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1">
                <a:solidFill>
                  <a:srgbClr val="1B75B8"/>
                </a:solidFill>
              </a:defRPr>
            </a:pPr>
            <a:r>
              <a:rPr sz="1050" b="1">
                <a:solidFill>
                  <a:srgbClr val="1B75B8"/>
                </a:solidFill>
              </a:rPr>
              <a:t>Sistemas ISO</a:t>
            </a:r>
          </a:p>
        </p:txBody>
      </p:sp>
    </p:spTree>
    <p:extLst>
      <p:ext uri="{BB962C8B-B14F-4D97-AF65-F5344CB8AC3E}">
        <p14:creationId xmlns:p14="http://schemas.microsoft.com/office/powerpoint/2010/main" val="912164331"/>
      </p:ext>
    </p:extLst>
  </p:cSld>
</p:sld>
</file>

<file path=ppt/slides/slide27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4E6B42D-3718-482F-93F2-273505A693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B68B307-C1B5-4BB4-AA14-AC908ED6D0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F0D726A-ADF0-4A52-A04E-AE36FFBA686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CAPACIDADE INTEGRADA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33CCA0F-64B9-427E-8430-6EC8AEE139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42629A8-E97F-482F-BE6A-CC03E9182E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Da amostra à comunicação direta com a fábrica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422F6DE-714F-415B-AD24-769C50D813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Responsabilidade técnica clara e interação rápida com cliente, integrador e parceiro local.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DB390E6-F2CB-46ED-A518-D149B38088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789EA2A-FA32-4DA5-9184-946631312C4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37669B1-03EC-4BC5-B1AD-522E54F3806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185F98DD-161E-423C-8EBA-0811B1D773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27</a:t>
            </a:r>
          </a:p>
        </p:txBody>
      </p:sp>
      <p:pic>
        <p:nvPicPr>
          <p:cNvPr id="41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ce62461e4044f57"/>
          <a:srcRect xmlns:a="http://schemas.openxmlformats.org/drawingml/2006/main" l="9152" t="0" r="9152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85800" y="2038350"/>
            <a:ext cx="5143500" cy="354330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1CB1C22-30AA-4AF4-BCDA-DF8A80136C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2076450"/>
            <a:ext cx="4762500" cy="1009650"/>
          </a:xfrm>
          <a:prstGeom xmlns:a="http://schemas.openxmlformats.org/drawingml/2006/main" prst="roundRect">
            <a:avLst>
              <a:gd name="adj" fmla="val 113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C31363F-6C18-4720-A1EB-F1F1505A9C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22479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C8DCC"/>
                </a:solidFill>
              </a:defRPr>
            </a:pPr>
            <a:r>
              <a:rPr sz="1350" b="1">
                <a:solidFill>
                  <a:srgbClr val="0C8DCC"/>
                </a:solidFill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46509B42-9158-41AA-8A35-9A2A5D6156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2228850"/>
            <a:ext cx="28575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C61AF09-DA50-4276-B8B1-5E7735B3903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228850"/>
            <a:ext cx="3695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Engenharia de processo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2A436A40-177A-449E-886D-E6C216AF6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2552700"/>
            <a:ext cx="3695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Amostra, balanço, materiais, capacidade e layout.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E1FAAFF-CAC2-4BD5-A053-EC33394E64A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3257550"/>
            <a:ext cx="4762500" cy="1009650"/>
          </a:xfrm>
          <a:prstGeom xmlns:a="http://schemas.openxmlformats.org/drawingml/2006/main" prst="roundRect">
            <a:avLst>
              <a:gd name="adj" fmla="val 113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982237D-4E7E-433B-B12C-AFAB1DE86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34290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0A28A"/>
                </a:solidFill>
              </a:defRPr>
            </a:pPr>
            <a:r>
              <a:rPr sz="1350" b="1">
                <a:solidFill>
                  <a:srgbClr val="00A28A"/>
                </a:solidFill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31580605-B943-49A9-88E2-736EC5CC3F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3409950"/>
            <a:ext cx="28575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0EB6CEA-6984-42A1-8171-4B6934CC9D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409950"/>
            <a:ext cx="3695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Integração em fábrica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85C0733-3D8D-47EE-A3EE-6BDFCE9B900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3733800"/>
            <a:ext cx="3695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Equipamentos, tubulação, instrumentação, elétrica e PLC.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CBBE6077-C008-4833-AA07-55F572E2D2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210300" y="4438650"/>
            <a:ext cx="4762500" cy="1009650"/>
          </a:xfrm>
          <a:prstGeom xmlns:a="http://schemas.openxmlformats.org/drawingml/2006/main" prst="roundRect">
            <a:avLst>
              <a:gd name="adj" fmla="val 1132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0EE0C869-3904-4097-AFF0-2CFC83436D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381750" y="46101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99811"/>
                </a:solidFill>
              </a:defRPr>
            </a:pPr>
            <a:r>
              <a:rPr sz="1350" b="1">
                <a:solidFill>
                  <a:srgbClr val="D99811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AA50C08D-CA66-49C0-AB85-050B2E16552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96100" y="4591050"/>
            <a:ext cx="28575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72CF261-DF58-4503-81ED-85F59B14AB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591050"/>
            <a:ext cx="3695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Colaboração direta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95FCF06D-ABC5-4648-9341-92FE0ED36A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86600" y="4914900"/>
            <a:ext cx="3695700" cy="4191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Confirmação técnica e comercial com a equipe de fabricação.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18F872F-147C-46C2-9B52-3DB8FE64D7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11551165-D964-4D70-9B3C-2CAE1E3DD49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Projeto → fabricação → integração → FAT → suporte de comissionamento</a:t>
            </a:r>
          </a:p>
        </p:txBody>
      </p:sp>
    </p:spTree>
    <p:extLst>
      <p:ext uri="{BB962C8B-B14F-4D97-AF65-F5344CB8AC3E}">
        <p14:creationId xmlns:p14="http://schemas.microsoft.com/office/powerpoint/2010/main" val="818342006"/>
      </p:ext>
    </p:extLst>
  </p:cSld>
</p:sld>
</file>

<file path=ppt/slides/slide28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048C6038-F345-4CA6-A3FD-546DCACDA3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AAA55DC-6735-4E0E-974F-89A93F51C97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36302FC9-2DF8-44D9-A561-99A1186518C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QUALIDADE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CDBBBD5D-2EFF-4B4C-87B8-B18F134DB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7121EF8-6983-4C2A-B567-A75D1B3480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Sistemas de gestão e testes reduzem o risco de entrega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D2964A5-77AD-4E85-977A-D7BFD94B42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Produção controlada, rastreabilidade e verificação funcional antes do embarque.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D6B3795-325F-47C6-98D0-5AA62E38AD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054753-622D-461C-97DB-61EC096244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5FCCDF82-A3AD-4FBC-BF35-DB23053051E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3BC7432-3B3C-4C38-BFC3-79C555D843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28</a:t>
            </a:r>
          </a:p>
        </p:txBody>
      </p:sp>
      <p:pic>
        <p:nvPicPr>
          <p:cNvPr id="42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72138993b0d14b23"/>
          <a:srcRect xmlns:a="http://schemas.openxmlformats.org/drawingml/2006/main" l="0" t="7488" r="0" b="7488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4610100" y="2038350"/>
            <a:ext cx="6572250" cy="31432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55273C9-DDBD-48AC-BEC6-1E5FE4C5B9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38350"/>
            <a:ext cx="333375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40F023DB-889C-4DCA-94F6-0645F2E4E7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09800"/>
            <a:ext cx="1314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B75B8"/>
                </a:solidFill>
              </a:defRPr>
            </a:pPr>
            <a:r>
              <a:rPr sz="1650" b="1">
                <a:solidFill>
                  <a:srgbClr val="1B75B8"/>
                </a:solidFill>
              </a:rPr>
              <a:t>ISO 9001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A334E1E1-3B2B-4616-95CC-F36220BB30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2171700"/>
            <a:ext cx="190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8E5B723-B792-492A-8B90-36340BC30D5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2209800"/>
            <a:ext cx="1409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03963"/>
                </a:solidFill>
              </a:defRPr>
            </a:pPr>
            <a:r>
              <a:rPr sz="1200" b="1">
                <a:solidFill>
                  <a:srgbClr val="103963"/>
                </a:solidFill>
              </a:rPr>
              <a:t>Qualidade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8725A8FD-933C-4F53-9417-58AC0CFF14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895600"/>
            <a:ext cx="333375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F4CD6989-0690-49A1-9AFE-B47CC4EDC5E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067050"/>
            <a:ext cx="1314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B75B8"/>
                </a:solidFill>
              </a:defRPr>
            </a:pPr>
            <a:r>
              <a:rPr sz="1650" b="1">
                <a:solidFill>
                  <a:srgbClr val="1B75B8"/>
                </a:solidFill>
              </a:rPr>
              <a:t>ISO 14001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D6DFF5E-AE91-466E-9000-CC67A28E9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028950"/>
            <a:ext cx="190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47F3206B-C42E-40BE-A4B1-7DC4B529FD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067050"/>
            <a:ext cx="1409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03963"/>
                </a:solidFill>
              </a:defRPr>
            </a:pPr>
            <a:r>
              <a:rPr sz="1200" b="1">
                <a:solidFill>
                  <a:srgbClr val="103963"/>
                </a:solidFill>
              </a:rPr>
              <a:t>Meio ambiente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F22AF89-F076-4305-9DD3-1976905841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752850"/>
            <a:ext cx="333375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F47799B-1910-4A2C-A78C-ACA66058F1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924300"/>
            <a:ext cx="1314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B75B8"/>
                </a:solidFill>
              </a:defRPr>
            </a:pPr>
            <a:r>
              <a:rPr sz="1650" b="1">
                <a:solidFill>
                  <a:srgbClr val="1B75B8"/>
                </a:solidFill>
              </a:rPr>
              <a:t>ISO 45001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8EFDB4DC-9148-490E-8BFE-699B592190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3886200"/>
            <a:ext cx="190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C66CB027-8498-4266-BFD1-BD28BA5B11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3924300"/>
            <a:ext cx="1409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03963"/>
                </a:solidFill>
              </a:defRPr>
            </a:pPr>
            <a:r>
              <a:rPr sz="1200" b="1">
                <a:solidFill>
                  <a:srgbClr val="103963"/>
                </a:solidFill>
              </a:rPr>
              <a:t>Saúde e segurança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9031485-60BF-400D-86D4-D7C487DC82B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610100"/>
            <a:ext cx="333375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92BE2F9E-EEAA-4166-A984-7A9748BC06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781550"/>
            <a:ext cx="1314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D99811"/>
                </a:solidFill>
              </a:defRPr>
            </a:pPr>
            <a:r>
              <a:rPr sz="1650" b="1">
                <a:solidFill>
                  <a:srgbClr val="D99811"/>
                </a:solidFill>
              </a:rPr>
              <a:t>FAT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4983036-1447-4F99-B3BB-914A91A38AB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247900" y="4743450"/>
            <a:ext cx="19050" cy="457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ADD39890-4037-4549-9BC2-1B2A486669E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38400" y="4781550"/>
            <a:ext cx="140970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ctr"/>
          <a:lstStyle xmlns:a="http://schemas.openxmlformats.org/drawingml/2006/main"/>
          <a:p xmlns:a="http://schemas.openxmlformats.org/drawingml/2006/main">
            <a:pPr algn="l">
              <a:buNone/>
              <a:defRPr sz="1200" b="1">
                <a:solidFill>
                  <a:srgbClr val="103963"/>
                </a:solidFill>
              </a:defRPr>
            </a:pPr>
            <a:r>
              <a:rPr sz="1200" b="1">
                <a:solidFill>
                  <a:srgbClr val="103963"/>
                </a:solidFill>
              </a:rPr>
              <a:t>Teste funcional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500FEEF5-FA40-4B09-88D4-2D4219AC93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E0782ADF-8FE2-4D09-BFCE-7663B2C440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Confirmar validade, escopo e organismo certificador na documentação comercial</a:t>
            </a:r>
          </a:p>
        </p:txBody>
      </p:sp>
    </p:spTree>
    <p:extLst>
      <p:ext uri="{BB962C8B-B14F-4D97-AF65-F5344CB8AC3E}">
        <p14:creationId xmlns:p14="http://schemas.microsoft.com/office/powerpoint/2010/main" val="1646275784"/>
      </p:ext>
    </p:extLst>
  </p:cSld>
</p:sld>
</file>

<file path=ppt/slides/slide29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7FBAEE0-2804-4607-BD18-A53785DB55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5A012C16-2668-49AD-83B6-2105DC73CB5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DD677FF5-1675-4507-84FB-DC4E060E387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TESTE DE ACEITAÇÃO EM FÁBRICA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289B900A-BB1E-4D6A-A961-0493DC1108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0CA0B5C7-5D03-48E3-B8AC-4193C7F7D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FAT documentado antes do embarque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D81BA72B-C5DF-4EC0-BDD8-9E481E48D1A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O sistema é integrado e verificado como conjunto — não entregue como peças desconectadas.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62BAA5B-2EE1-478A-BD32-4DA7243F6E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C1BDBD98-5055-4E07-88E5-B39BE8FEFB2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0F9676A-6BA2-4B94-87A6-3486E63CB35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29B8892D-1CA0-4290-AFEA-4FA61BA6D2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29</a:t>
            </a:r>
          </a:p>
        </p:txBody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f919910c44f1496c"/>
          <a:srcRect xmlns:a="http://schemas.openxmlformats.org/drawingml/2006/main" l="0" t="4339" r="0" b="4339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85800" y="1981200"/>
            <a:ext cx="5905500" cy="39433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080751B7-3EE8-4A63-B4DA-15B5F70EC7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2076450"/>
            <a:ext cx="40005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979AF95D-FC65-4EE8-80E0-AEA2B8B8BC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22479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C8DCC"/>
                </a:solidFill>
              </a:defRPr>
            </a:pPr>
            <a:r>
              <a:rPr sz="1350" b="1">
                <a:solidFill>
                  <a:srgbClr val="0C8DCC"/>
                </a:solidFill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E75B49BD-C1B8-49D6-BB6B-6514A4BA4C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2228850"/>
            <a:ext cx="285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EC082101-6EB3-4259-BE35-B8FD7B92F1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228850"/>
            <a:ext cx="293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Fabricação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B86B5AB6-8216-41BC-A411-435B5542B9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552700"/>
            <a:ext cx="2933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Materiais, conformação, soldagem e montagem controlada.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384D623E-2D79-451C-A0E2-76857AC2E3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3314700"/>
            <a:ext cx="40005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CBF79D6D-93E1-49DE-8203-5D862BDD674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34861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0A28A"/>
                </a:solidFill>
              </a:defRPr>
            </a:pPr>
            <a:r>
              <a:rPr sz="1350" b="1">
                <a:solidFill>
                  <a:srgbClr val="00A28A"/>
                </a:solidFill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DE35C85-0F69-4AAB-963E-77F8877E64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3467100"/>
            <a:ext cx="285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FE51C899-F0E1-438B-86AC-9E380311443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67100"/>
            <a:ext cx="293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Integração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D359E2E7-CD01-43A6-8CDD-A2FB5F9A69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790950"/>
            <a:ext cx="2933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Bombas, tubulação, instrumentos, elétrica e PLC.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A45C44B-36F3-411C-B131-E379D1DF294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10400" y="4552950"/>
            <a:ext cx="4000500" cy="1028700"/>
          </a:xfrm>
          <a:prstGeom xmlns:a="http://schemas.openxmlformats.org/drawingml/2006/main" prst="roundRect">
            <a:avLst>
              <a:gd name="adj" fmla="val 11111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80D9CEA7-0723-43B3-9A22-35E7ADCE80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181850" y="47244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99811"/>
                </a:solidFill>
              </a:defRPr>
            </a:pPr>
            <a:r>
              <a:rPr sz="1350" b="1">
                <a:solidFill>
                  <a:srgbClr val="D99811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FE4B4FB-EE01-43DD-893D-70188BCC891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96200" y="4705350"/>
            <a:ext cx="28575" cy="7239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32A6B3D-CF81-4B95-A0C9-768E218D421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4705350"/>
            <a:ext cx="29337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Verificação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09106C7-AD4D-4308-A095-391552B976B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5029200"/>
            <a:ext cx="2933700" cy="4381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Sequências, alarmes, proteções, registros e embalagem.</a:t>
            </a:r>
          </a:p>
        </p:txBody>
      </p:sp>
    </p:spTree>
    <p:extLst>
      <p:ext uri="{BB962C8B-B14F-4D97-AF65-F5344CB8AC3E}">
        <p14:creationId xmlns:p14="http://schemas.microsoft.com/office/powerpoint/2010/main" val="1604264135"/>
      </p:ext>
    </p:extLst>
  </p:cSld>
</p:sld>
</file>

<file path=ppt/slides/slide3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5E4ECEA-6FC7-4E50-85F9-0A3B479CE6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17E6ECA-9C3C-4571-8ABC-7E50E13F228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E755A86-4A09-4368-B619-FB8550530C4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INDÚSTRIAS-ALVO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CE3B451-2ADE-44D4-AF93-4975A72AB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E391E524-39F6-435F-B3F0-712070022FD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Onde o retorno tende a ser mais claro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90A80A7F-7F82-4CE8-B57C-95686A9BD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Foco em correntes corrosivas, concentradas e segregadas — especialmente com Au, Ag, Cu e Ni.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57AB6B5-357D-4760-B035-8A42635C7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EE54282A-A795-4EBE-8F07-E3221DFA81D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710ACDF5-0D64-4A67-B612-325CF052D2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4C6FEE63-B6AB-4CCD-85DE-BC4A0E88AD2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03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F20D3B17-24E6-40E1-9BFC-90FEC0D790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029200" cy="1638300"/>
          </a:xfrm>
          <a:prstGeom xmlns:a="http://schemas.openxmlformats.org/drawingml/2006/main" prst="roundRect">
            <a:avLst>
              <a:gd name="adj" fmla="val 69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434BA10-9BD1-448B-991F-EFFDBFB911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8600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C8DCC"/>
          </a:solidFill>
          <a:ln xmlns:a="http://schemas.openxmlformats.org/drawingml/2006/main" w="9525">
            <a:solidFill>
              <a:srgbClr val="0C8DCC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E62F9F0-1392-4E36-927D-65B671AD2D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Au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42A0630-397D-4EF7-892E-F808D696FF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305050"/>
            <a:ext cx="3981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Galvanoplastia e acabamento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20BD0A33-75B1-49B8-A88D-3EDFF643BA0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33700"/>
            <a:ext cx="4648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Banhos envelhecidos, arraste e enxágues concentrados com Ni, Cu, Zn, Cr, Sn, Au e Ag.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61809774-8085-419A-80DC-765E636540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095500"/>
            <a:ext cx="5029200" cy="1638300"/>
          </a:xfrm>
          <a:prstGeom xmlns:a="http://schemas.openxmlformats.org/drawingml/2006/main" prst="roundRect">
            <a:avLst>
              <a:gd name="adj" fmla="val 69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70D74D4-6F9C-419C-9F50-47BA20AD92B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8600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0A28A"/>
          </a:solidFill>
          <a:ln xmlns:a="http://schemas.openxmlformats.org/drawingml/2006/main" w="9525">
            <a:solidFill>
              <a:srgbClr val="00A28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87835135-5AE4-43B2-A895-C6FC9B2C60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3907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Cu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3BC4819-AD14-413D-A404-53ED0ED1F3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305050"/>
            <a:ext cx="3981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PCB, conectores e eletrônica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1ECE9478-7274-4FDD-AFF6-DCC2A68553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933700"/>
            <a:ext cx="4648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Ataque, microataque, decapagem e correntes salinas com Cu, Ni, Sn, Au, Ag e Pd.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4728C7E-961C-4FFC-B4FF-4350F5797E1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000500"/>
            <a:ext cx="5029200" cy="1638300"/>
          </a:xfrm>
          <a:prstGeom xmlns:a="http://schemas.openxmlformats.org/drawingml/2006/main" prst="roundRect">
            <a:avLst>
              <a:gd name="adj" fmla="val 69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7312829F-D560-42C6-A233-2F50967BD1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9100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D99811"/>
          </a:solidFill>
          <a:ln xmlns:a="http://schemas.openxmlformats.org/drawingml/2006/main" w="9525">
            <a:solidFill>
              <a:srgbClr val="D99811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A222B508-9048-4A31-91C5-63BE565144E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957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Ag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DEB9422B-E4AD-4679-8215-174F57FF262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210050"/>
            <a:ext cx="3981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Joias e metais preciosos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69FA7F2D-4B2E-428F-AE94-FE8D9143038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38700"/>
            <a:ext cx="4648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Soluções de limpeza, banhos e refino contendo ouro, prata e paládio.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A13450D-AE06-43B2-99D5-514BDAEDE73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4000500"/>
            <a:ext cx="5029200" cy="1638300"/>
          </a:xfrm>
          <a:prstGeom xmlns:a="http://schemas.openxmlformats.org/drawingml/2006/main" prst="roundRect">
            <a:avLst>
              <a:gd name="adj" fmla="val 697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8F43947C-8D2D-4ABF-950A-D853C51CAFF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19100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B75B8"/>
          </a:solidFill>
          <a:ln xmlns:a="http://schemas.openxmlformats.org/drawingml/2006/main" w="9525">
            <a:solidFill>
              <a:srgbClr val="1B75B8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B2285C5-6FE4-489A-A4BA-FD57CAEC41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2957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Ni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6239A19-4354-4007-8F28-0BE72A51C6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210050"/>
            <a:ext cx="3981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Recuperadores e gestores de resíduos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7D0B385-7B93-4F16-9175-D71FAF0A35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838700"/>
            <a:ext cx="4648200" cy="609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Pré-concentração antes de retorno ao banho, eletrólise, refino ou tratamento final.</a:t>
            </a:r>
          </a:p>
        </p:txBody>
      </p:sp>
    </p:spTree>
    <p:extLst>
      <p:ext uri="{BB962C8B-B14F-4D97-AF65-F5344CB8AC3E}">
        <p14:creationId xmlns:p14="http://schemas.microsoft.com/office/powerpoint/2010/main" val="947721888"/>
      </p:ext>
    </p:extLst>
  </p:cSld>
</p:sld>
</file>

<file path=ppt/slides/slide30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4FAB7281-BB47-4C25-9E50-5F9EDE3BB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33D2A63A-F959-48B8-B138-6A91A4AFEF3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793B1EDB-BA34-45C6-A63D-6566F1466E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CAMINHO DE ENTREGA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74BBDE5A-F619-4829-AFBD-4E01D19A81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2BF81B26-8A52-45FA-88D7-FE4536817B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Da análise da água ao suporte de partida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B0827F02-FB7B-4CC0-8C34-BDA3B852E8E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Manter a continuidade técnica reduz retrabalho entre seleção, fabricação e operação.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70F46A47-77DE-4C66-BAB9-9678FCE61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D5667865-CE9A-4F09-96FD-F701A7460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3AC534D2-F045-4368-8640-9A9B20CCCF7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286762C-9824-4D10-AF80-5506CB75520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30</a:t>
            </a:r>
          </a:p>
        </p:txBody>
      </p:sp>
      <p:pic>
        <p:nvPicPr>
          <p:cNvPr id="39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de5ea05e15194bee"/>
          <a:srcRect xmlns:a="http://schemas.openxmlformats.org/drawingml/2006/main" l="398" t="0" r="398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5829300" y="1952625"/>
            <a:ext cx="5410200" cy="400050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59CC7915-F52E-49CF-8FD5-11C30D30E2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45339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B7061FD6-B9D0-4C69-8DCF-4F419DB5D8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2669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C8DCC"/>
                </a:solidFill>
              </a:defRPr>
            </a:pPr>
            <a:r>
              <a:rPr sz="1350" b="1">
                <a:solidFill>
                  <a:srgbClr val="0C8DCC"/>
                </a:solidFill>
              </a:rPr>
              <a:t>01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9EAF26CD-4D74-4533-93EC-6F9BEA8C899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2247900"/>
            <a:ext cx="2857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E05C118-60E3-4DEF-B90C-ED44B45080A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247900"/>
            <a:ext cx="346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Análise e projeto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08F07763-CFFB-45E8-A243-82225D6632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2571750"/>
            <a:ext cx="34671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Composição → meta → materiais → processo → layout.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509EA7E-811B-460F-9F73-6A317F0568A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409950"/>
            <a:ext cx="45339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047C593E-9858-48E1-92DE-CB439B43A42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8140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00A28A"/>
                </a:solidFill>
              </a:defRPr>
            </a:pPr>
            <a:r>
              <a:rPr sz="1350" b="1">
                <a:solidFill>
                  <a:srgbClr val="00A28A"/>
                </a:solidFill>
              </a:rPr>
              <a:t>02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2F60ABB-B607-407A-8B7A-16B134E8BAA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3562350"/>
            <a:ext cx="2857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2A2A1048-892E-49E8-B292-ABDB83F7761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562350"/>
            <a:ext cx="346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Fabricação e FAT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3816BF0A-51D4-4B53-9B8E-C069D663ABC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3886200"/>
            <a:ext cx="34671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Construção → integração → PLC → teste documentado.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3EC3876B-239A-4215-9B42-7E9C80CFF0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24400"/>
            <a:ext cx="4533900" cy="1066800"/>
          </a:xfrm>
          <a:prstGeom xmlns:a="http://schemas.openxmlformats.org/drawingml/2006/main" prst="roundRect">
            <a:avLst>
              <a:gd name="adj" fmla="val 1071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A41E31E-C765-486F-810F-4BB03E3DD3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4895850"/>
            <a:ext cx="4572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350" b="1">
                <a:solidFill>
                  <a:srgbClr val="D99811"/>
                </a:solidFill>
              </a:defRPr>
            </a:pPr>
            <a:r>
              <a:rPr sz="1350" b="1">
                <a:solidFill>
                  <a:srgbClr val="D99811"/>
                </a:solidFill>
              </a:rPr>
              <a:t>03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F231C9FF-491D-4FAE-98BA-BFBE97844F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371600" y="4876800"/>
            <a:ext cx="28575" cy="762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B3B9C005-A1DA-46ED-97E1-1D3408F60C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4876800"/>
            <a:ext cx="3467100" cy="2857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103963"/>
                </a:solidFill>
              </a:defRPr>
            </a:pPr>
            <a:r>
              <a:rPr sz="1425" b="1">
                <a:solidFill>
                  <a:srgbClr val="103963"/>
                </a:solidFill>
              </a:rPr>
              <a:t>Embarque e suporte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DF06B695-9231-4A6A-93DD-7D95AB15CE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62100" y="5200650"/>
            <a:ext cx="3467100" cy="4762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0">
                <a:solidFill>
                  <a:srgbClr val="36536E"/>
                </a:solidFill>
              </a:defRPr>
            </a:pPr>
            <a:r>
              <a:rPr sz="975" b="0">
                <a:solidFill>
                  <a:srgbClr val="36536E"/>
                </a:solidFill>
              </a:rPr>
              <a:t>Embalagem → orientação de instalação → partida → suporte remoto.</a:t>
            </a:r>
          </a:p>
        </p:txBody>
      </p:sp>
    </p:spTree>
    <p:extLst>
      <p:ext uri="{BB962C8B-B14F-4D97-AF65-F5344CB8AC3E}">
        <p14:creationId xmlns:p14="http://schemas.microsoft.com/office/powerpoint/2010/main" val="1760278481"/>
      </p:ext>
    </p:extLst>
  </p:cSld>
</p:sld>
</file>

<file path=ppt/slides/slide31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8FB9B6D-5A53-4C82-98B2-16C6891C16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8572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2AD72C03-2FD6-4850-A561-E944E1E4F03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85725"/>
            <a:ext cx="121920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pic>
        <p:nvPicPr>
          <p:cNvPr id="18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8fa3a76393d041e0"/>
          <a:srcRect xmlns:a="http://schemas.openxmlformats.org/drawingml/2006/main" l="29520" t="0" r="29520" b="0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7200900" y="0"/>
            <a:ext cx="4991100" cy="6858000"/>
          </a:xfrm>
          <a:prstGeom xmlns:a="http://schemas.openxmlformats.org/drawingml/2006/main" prst="rect">
            <a:avLst/>
          </a:prstGeom>
        </p:spPr>
      </p:pic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194B6009-7583-4E47-926A-4C686542096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0"/>
            <a:ext cx="4991100" cy="6858000"/>
          </a:xfrm>
          <a:prstGeom xmlns:a="http://schemas.openxmlformats.org/drawingml/2006/main" prst="rect">
            <a:avLst/>
          </a:prstGeom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pic>
        <p:nvPicPr>
          <p:cNvPr id="20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2f8dd5f8b35d4228"/>
          <a:stretch xmlns:a="http://schemas.openxmlformats.org/drawingml/2006/main"/>
        </p:blipFill>
        <p:spPr>
          <a:xfrm xmlns:a="http://schemas.openxmlformats.org/drawingml/2006/main" flipH="0" flipV="0">
            <a:off x="704850" y="479176"/>
            <a:ext cx="590550" cy="565647"/>
          </a:xfrm>
          <a:prstGeom xmlns:a="http://schemas.openxmlformats.org/drawingml/2006/main" prst="rect">
            <a:avLst/>
          </a:prstGeom>
        </p:spPr>
      </p:pic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AB9DDF4F-61F5-4995-AFB5-4854C5BB8E4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466850" y="628650"/>
            <a:ext cx="46672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GUANGDONG GUANYA ENVIRONMENTAL PROTECTION TECHNOLOGY CO., LTD.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0CD8F85-2B4B-47C6-8F3B-C71FF280705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048000"/>
            <a:ext cx="1143000" cy="381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695E00CB-B1ED-4A50-A94C-BA648B9359D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3371850"/>
            <a:ext cx="5810250" cy="990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700" b="1">
                <a:solidFill>
                  <a:srgbClr val="103963"/>
                </a:solidFill>
              </a:defRPr>
            </a:pPr>
            <a:r>
              <a:rPr sz="2700" b="1">
                <a:solidFill>
                  <a:srgbClr val="103963"/>
                </a:solidFill>
              </a:rPr>
              <a:t>Transforme efluentes corrosivos</a:t>
            </a:r>
          </a:p>
          <a:p xmlns:a="http://schemas.openxmlformats.org/drawingml/2006/main">
            <a:pPr algn="l">
              <a:buNone/>
              <a:defRPr sz="2700" b="1">
                <a:solidFill>
                  <a:srgbClr val="103963"/>
                </a:solidFill>
              </a:defRPr>
            </a:pPr>
            <a:r>
              <a:rPr sz="2700" b="1">
                <a:solidFill>
                  <a:srgbClr val="103963"/>
                </a:solidFill>
              </a:rPr>
              <a:t>com metais em valor recuperável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C158BDDC-C936-4F66-9116-3C3D67B4CF5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4552950"/>
            <a:ext cx="5772150" cy="6858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00A28A"/>
                </a:solidFill>
              </a:defRPr>
            </a:pPr>
            <a:r>
              <a:rPr sz="1275" b="0">
                <a:solidFill>
                  <a:srgbClr val="00A28A"/>
                </a:solidFill>
              </a:rPr>
              <a:t>PP anticorrosivo  •  baixa temperatura  •  operação atmosférica</a:t>
            </a:r>
          </a:p>
          <a:p xmlns:a="http://schemas.openxmlformats.org/drawingml/2006/main">
            <a:pPr algn="l">
              <a:buNone/>
              <a:defRPr sz="1275" b="0">
                <a:solidFill>
                  <a:srgbClr val="00A28A"/>
                </a:solidFill>
              </a:defRPr>
            </a:pPr>
            <a:r>
              <a:rPr sz="1275" b="0">
                <a:solidFill>
                  <a:srgbClr val="00A28A"/>
                </a:solidFill>
              </a:rPr>
              <a:t>redução de resíduos  •  reúso de água  •  recuperação de Au/Ag/Cu/Ni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17484CD-9068-4F07-9F3C-21E7A7E1F48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5676900"/>
            <a:ext cx="5810250" cy="723900"/>
          </a:xfrm>
          <a:prstGeom xmlns:a="http://schemas.openxmlformats.org/drawingml/2006/main" prst="roundRect">
            <a:avLst>
              <a:gd name="adj" fmla="val 15789"/>
            </a:avLst>
          </a:prstGeom>
          <a:solidFill xmlns:a="http://schemas.openxmlformats.org/drawingml/2006/main">
            <a:srgbClr val="1B75B8"/>
          </a:solidFill>
          <a:ln xmlns:a="http://schemas.openxmlformats.org/drawingml/2006/main" w="9525">
            <a:solidFill>
              <a:srgbClr val="1B75B8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05DB8735-329F-4117-AA9D-3C5CB865D5F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5829300"/>
            <a:ext cx="53911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75" b="1">
                <a:solidFill>
                  <a:srgbClr val="FFFFFF"/>
                </a:solidFill>
              </a:defRPr>
            </a:pPr>
            <a:r>
              <a:rPr sz="1275" b="1">
                <a:solidFill>
                  <a:srgbClr val="FFFFFF"/>
                </a:solidFill>
              </a:rPr>
              <a:t>Próximo passo: enviar análise da água + vazão diária + objetivo de recuperação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B0D7439-C10E-4676-973C-F08C4B1539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3900" y="6534150"/>
            <a:ext cx="600075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export@guanyahb.com  •  +86 199 2672 5289  •  guanyaenvironmental.com</a:t>
            </a:r>
          </a:p>
        </p:txBody>
      </p:sp>
    </p:spTree>
    <p:extLst>
      <p:ext uri="{BB962C8B-B14F-4D97-AF65-F5344CB8AC3E}">
        <p14:creationId xmlns:p14="http://schemas.microsoft.com/office/powerpoint/2010/main" val="1336333041"/>
      </p:ext>
    </p:extLst>
  </p:cSld>
</p:sld>
</file>

<file path=ppt/slides/slide4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CA59CC3D-9147-44F3-9927-98462679107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D3FF4807-C4C5-4141-9E30-D19775DBC39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8C043A5A-DC81-4FA5-A537-536329F750C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FOCO PRINCIPAL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75760C8-409C-410D-914E-3965A66F97A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4E371169-42B2-4971-BE3C-F8F604E736B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Recuperação de Au, Ag, Cu e Ni de soluções de galvanoplastia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7B4F717F-826D-49FE-9C60-F0944038724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O objetivo é remover água fisicamente e manter os metais no concentrado para uma rota de recuperação definida.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B84D4A5D-2E5D-40F4-8D4E-DBC5103DD27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CBA3C48-2358-48C3-A424-0E7F5718251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D071F271-F4FF-4E96-BA46-B24D3F6DD7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09EBB003-50A7-4071-B169-ED3D7F1D5BF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04</a:t>
            </a:r>
          </a:p>
        </p:txBody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01b3062489f34e96"/>
          <a:srcRect xmlns:a="http://schemas.openxmlformats.org/drawingml/2006/main" l="0" t="8197" r="0" b="8197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85800" y="2076450"/>
            <a:ext cx="5810250" cy="323850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30B1625E-9D49-4A67-90F0-5ED205C2C9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76450"/>
            <a:ext cx="5810250" cy="7048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3F8F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266DE322-5672-49CE-B275-AE40B10841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66950"/>
            <a:ext cx="5429250" cy="3429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Efeito de concentração e recuperação de água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5F331166-F685-47A7-BFFB-E314C62595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4762500"/>
            <a:ext cx="5810250" cy="5524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38F35916-E828-4D05-9DFB-DFD325199D7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933950"/>
            <a:ext cx="5429250" cy="238125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1B75B8"/>
                </a:solidFill>
              </a:defRPr>
            </a:pPr>
            <a:r>
              <a:rPr sz="1200" b="1">
                <a:solidFill>
                  <a:srgbClr val="1B75B8"/>
                </a:solidFill>
              </a:rPr>
              <a:t>Concentrado metálico  →  solução de entrada  →  condensado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F785904C-4EE6-4C8A-A531-6B4AEDE08F9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2171700"/>
            <a:ext cx="177165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5F46CADD-C0C0-4BC5-9721-21FEA450D7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305050"/>
            <a:ext cx="1543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D99811"/>
                </a:solidFill>
              </a:defRPr>
            </a:pPr>
            <a:r>
              <a:rPr sz="2025" b="1">
                <a:solidFill>
                  <a:srgbClr val="D99811"/>
                </a:solidFill>
              </a:rPr>
              <a:t>Au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34B2113-6609-4E6D-83EB-441579492F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2724150"/>
            <a:ext cx="1543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103963"/>
                </a:solidFill>
              </a:defRPr>
            </a:pPr>
            <a:r>
              <a:rPr sz="1200" b="1">
                <a:solidFill>
                  <a:srgbClr val="103963"/>
                </a:solidFill>
              </a:rPr>
              <a:t>ouro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608CCE71-B5E8-452E-9241-8BDF4707899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028950"/>
            <a:ext cx="1543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metal precioso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9518FC9C-AD2D-4223-A02E-B9480700F23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2171700"/>
            <a:ext cx="177165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C62169F4-8356-4757-B156-7EDE3F8F5F0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305050"/>
            <a:ext cx="1543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6D8497"/>
                </a:solidFill>
              </a:defRPr>
            </a:pPr>
            <a:r>
              <a:rPr sz="2025" b="1">
                <a:solidFill>
                  <a:srgbClr val="6D8497"/>
                </a:solidFill>
              </a:rPr>
              <a:t>Ag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8455CB3-C03A-4BAF-8204-2ACC2AFFCF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2724150"/>
            <a:ext cx="1543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103963"/>
                </a:solidFill>
              </a:defRPr>
            </a:pPr>
            <a:r>
              <a:rPr sz="1200" b="1">
                <a:solidFill>
                  <a:srgbClr val="103963"/>
                </a:solidFill>
              </a:rPr>
              <a:t>prata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7E91CF3-E54F-41F4-9C7B-7BEA729677F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028950"/>
            <a:ext cx="1543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metal precioso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AF9FC9F-0425-4AA3-A8FF-05CD1BF5A77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953250" y="3581400"/>
            <a:ext cx="177165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CF5EBC22-17C5-422A-8AF4-529FB7395E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3714750"/>
            <a:ext cx="1543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C86C27"/>
                </a:solidFill>
              </a:defRPr>
            </a:pPr>
            <a:r>
              <a:rPr sz="2025" b="1">
                <a:solidFill>
                  <a:srgbClr val="C86C27"/>
                </a:solidFill>
              </a:rPr>
              <a:t>Cu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587EE179-7352-47D5-81DE-1DD8A5DB0E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133850"/>
            <a:ext cx="1543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103963"/>
                </a:solidFill>
              </a:defRPr>
            </a:pPr>
            <a:r>
              <a:rPr sz="1200" b="1">
                <a:solidFill>
                  <a:srgbClr val="103963"/>
                </a:solidFill>
              </a:rPr>
              <a:t>cobre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C49A3C27-971D-4C59-A6CF-A4EF6901CD0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67550" y="4438650"/>
            <a:ext cx="1543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metal de processo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649D923-25EC-4B62-82DF-7B2D81A548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953500" y="3581400"/>
            <a:ext cx="1771650" cy="1200150"/>
          </a:xfrm>
          <a:prstGeom xmlns:a="http://schemas.openxmlformats.org/drawingml/2006/main" prst="roundRect">
            <a:avLst>
              <a:gd name="adj" fmla="val 9524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4D112508-2851-44D8-AAE0-843A4EDA68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3714750"/>
            <a:ext cx="15430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025" b="1">
                <a:solidFill>
                  <a:srgbClr val="00A28A"/>
                </a:solidFill>
              </a:defRPr>
            </a:pPr>
            <a:r>
              <a:rPr sz="2025" b="1">
                <a:solidFill>
                  <a:srgbClr val="00A28A"/>
                </a:solidFill>
              </a:rPr>
              <a:t>Ni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F9BB5D07-43C2-4A60-86DF-0360F222FFA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133850"/>
            <a:ext cx="1543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200" b="1">
                <a:solidFill>
                  <a:srgbClr val="103963"/>
                </a:solidFill>
              </a:defRPr>
            </a:pPr>
            <a:r>
              <a:rPr sz="1200" b="1">
                <a:solidFill>
                  <a:srgbClr val="103963"/>
                </a:solidFill>
              </a:rPr>
              <a:t>níquel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8346719B-7A76-4B04-9C36-CB35AB430D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067800" y="4438650"/>
            <a:ext cx="1543050" cy="247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metal de processo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5EE0262E-DCDB-41AE-BAB1-9CE359731F2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9785129F-04B9-49BC-B18F-864961DA19B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Rotas possíveis: retorno ao banho • eletrodeposição/eletro-obtenção • refino por terceiro • destinação final</a:t>
            </a:r>
          </a:p>
        </p:txBody>
      </p:sp>
    </p:spTree>
    <p:extLst>
      <p:ext uri="{BB962C8B-B14F-4D97-AF65-F5344CB8AC3E}">
        <p14:creationId xmlns:p14="http://schemas.microsoft.com/office/powerpoint/2010/main" val="907561778"/>
      </p:ext>
    </p:extLst>
  </p:cSld>
</p:sld>
</file>

<file path=ppt/slides/slide5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A1627C9-10F7-49EB-AC7A-EA49E8DDB6A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FD7E9B54-BD9A-44D7-9F10-2941321C91F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86AA304-EE7C-4C2F-BD69-21A40356DB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PROBLEMAS DO CLIENTE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D7B9961B-71F9-4666-92BE-6AB01DA3E2C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332CF84-FA91-4430-BD99-36A40020C8D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Quatro custos aparecem ao mesmo tempo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F3866287-C2B6-4C32-BBE0-FDBF278C3B6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Vida útil, energia, destinação de resíduos e perda de recursos definem o custo total do projeto.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04683D95-53BF-4281-A47C-D59A56E654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691C5D2-C3CE-4CC1-931E-3349566F6A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F7CF88DC-B819-4620-856F-D099F4AFB1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36359CBF-232E-45E6-92C1-86F1F4BED2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05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2EA039EF-3E6F-44E8-8E9A-9D680219C5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133600"/>
            <a:ext cx="325755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40326440-50EF-4CB7-BF53-E545E43E81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3241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C94343"/>
                </a:solidFill>
              </a:defRPr>
            </a:pPr>
            <a:r>
              <a:rPr sz="1425" b="1">
                <a:solidFill>
                  <a:srgbClr val="C94343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D0F643F-F981-461D-9A69-600998806D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66700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34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38B39DD0-8822-479C-923D-47A7CC8387C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76550"/>
            <a:ext cx="2800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Resíduo perigoso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D56AFE15-7DB2-4731-B1C8-2C866B8804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409950"/>
            <a:ext cx="28003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Alto volume e frequência de retirada elevam custo, logística e dependência de terceiros.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1C4120B9-D569-4A06-980A-14353DC7C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171950" y="2133600"/>
            <a:ext cx="325755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7464BDEA-3A3A-4347-A904-7E85D7AA2B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3241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99811"/>
                </a:solidFill>
              </a:defRPr>
            </a:pPr>
            <a:r>
              <a:rPr sz="1425" b="1">
                <a:solidFill>
                  <a:srgbClr val="D99811"/>
                </a:solidFill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FC6D563-A77D-41F8-ABFF-6B2D9350AC9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66700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DAAF8C1A-43FF-46C0-84C0-C3B4F1118C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2876550"/>
            <a:ext cx="2800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Corrosão e paradas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607FD546-3F05-45AC-92AD-3DEF8BE5D6D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400550" y="3409950"/>
            <a:ext cx="28003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Cloretos, fluoretos, ácidos, bases e sais atacam partes metálicas molhadas.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744ED1B3-85B9-42AC-88F0-E70623FEFCC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658100" y="2133600"/>
            <a:ext cx="3257550" cy="2857500"/>
          </a:xfrm>
          <a:prstGeom xmlns:a="http://schemas.openxmlformats.org/drawingml/2006/main" prst="roundRect">
            <a:avLst>
              <a:gd name="adj" fmla="val 40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B1976D31-3C00-4873-988F-23B8E71691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32410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A28A"/>
                </a:solidFill>
              </a:defRPr>
            </a:pPr>
            <a:r>
              <a:rPr sz="1425" b="1">
                <a:solidFill>
                  <a:srgbClr val="00A28A"/>
                </a:solidFill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3695C8DC-A6F3-4E6E-81EB-D15D36CB7C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66700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459EEF02-CF0C-443D-B371-429D097F2EA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2876550"/>
            <a:ext cx="28003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Perda de água e metais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E6DD6919-48DD-4DC7-B4B8-952EF7701A7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886700" y="3409950"/>
            <a:ext cx="2800350" cy="1409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Au, Ag, Pd, Cu, Ni e componentes do banho deixam a linha junto com o efluente.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CF7B62DB-380B-4B08-BC8D-B30A370ED8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FCE8E8"/>
          </a:solidFill>
          <a:ln xmlns:a="http://schemas.openxmlformats.org/drawingml/2006/main" w="9525">
            <a:solidFill>
              <a:srgbClr val="FCE8E8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155D25E7-BCB8-4DA8-B88C-403FAC268F3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C94343"/>
                </a:solidFill>
              </a:defRPr>
            </a:pPr>
            <a:r>
              <a:rPr sz="1125" b="1">
                <a:solidFill>
                  <a:srgbClr val="C94343"/>
                </a:solidFill>
              </a:rPr>
              <a:t>Custo total = operação + manutenção + destinação + valor perdido de água/metais</a:t>
            </a:r>
          </a:p>
        </p:txBody>
      </p:sp>
    </p:spTree>
    <p:extLst>
      <p:ext uri="{BB962C8B-B14F-4D97-AF65-F5344CB8AC3E}">
        <p14:creationId xmlns:p14="http://schemas.microsoft.com/office/powerpoint/2010/main" val="2126240914"/>
      </p:ext>
    </p:extLst>
  </p:cSld>
</p:sld>
</file>

<file path=ppt/slides/slide6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7" name="">
            <a:extLst xmlns:a="http://schemas.openxmlformats.org/drawingml/2006/main">
              <a:ext uri="{FF2B5EF4-FFF2-40B4-BE49-F238E27FC236}">
                <a16:creationId xmlns:a16="http://schemas.microsoft.com/office/drawing/2014/main" id="{50FDC566-9ED2-4C32-A719-AA3B092CAF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662E319E-36DC-4D86-8371-4391DCF0B3E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B6B57D98-C81E-489E-A95E-6548F2213D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PRINCÍPIO DE FUNCIONAMENTO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8B783791-63BC-4839-B5F1-EBF498D8F3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389D213-DF8B-42B6-9FEA-4B9D05B031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Separar água e conservar o valor metálico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2DDE26C3-0FE3-428A-89B0-4FFBFA14F8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Evaporação física em baixa temperatura transforma uma corrente difícil em duas saídas gerenciáveis.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ED39C0D8-94E5-4D69-9E2B-979763FE4BF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7B060D7F-B55C-4510-A188-570C68E9C5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62CB0503-0275-4A4C-88BD-FA02B986BAF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782D336-4097-4C75-B0B3-373CEB9C6DD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06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BFEDB9CC-D410-41D9-A13A-326CE318695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381250"/>
            <a:ext cx="1771650" cy="213360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AA317A3-1A3E-42AC-A5E0-F09CB88B65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5717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C8DCC"/>
                </a:solidFill>
              </a:defRPr>
            </a:pPr>
            <a:r>
              <a:rPr sz="1275" b="1">
                <a:solidFill>
                  <a:srgbClr val="0C8DCC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FB52CAB3-E99F-489C-8513-7B577000B1F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29908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Efluente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25C5B9AB-E841-409B-932A-21A4B17F845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" y="3524250"/>
            <a:ext cx="1428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Banho, arraste ou enxágue concentrado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7FE0321E-69D8-46C5-824C-244F0AE6D22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466975" y="3190875"/>
            <a:ext cx="323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00A28A"/>
                </a:solidFill>
              </a:defRPr>
            </a:pPr>
            <a:r>
              <a:rPr sz="2100" b="1">
                <a:solidFill>
                  <a:srgbClr val="00A28A"/>
                </a:solidFill>
              </a:rPr>
              <a:t>→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C289D7EF-6B5F-4116-9B38-C9794843D42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800350" y="2381250"/>
            <a:ext cx="1771650" cy="213360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5E32BE6-3CBA-426F-A436-A406E37007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5717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C8DCC"/>
                </a:solidFill>
              </a:defRPr>
            </a:pPr>
            <a:r>
              <a:rPr sz="1275" b="1">
                <a:solidFill>
                  <a:srgbClr val="0C8DCC"/>
                </a:solidFill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19A0498D-AD05-4B1C-AE61-9858C900140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29908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Evaporação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F47F6F8F-C168-45A8-9B33-9744BD2C265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2971800" y="3524250"/>
            <a:ext cx="1428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Circulação de ar a baixa temperatura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52B211AA-EB73-4003-BC93-09FD04C441D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581525" y="3190875"/>
            <a:ext cx="323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00A28A"/>
                </a:solidFill>
              </a:defRPr>
            </a:pPr>
            <a:r>
              <a:rPr sz="2100" b="1">
                <a:solidFill>
                  <a:srgbClr val="00A28A"/>
                </a:solidFill>
              </a:rPr>
              <a:t>→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01BD77D9-4E38-44BC-A01D-46D0C3C60CE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914900" y="2381250"/>
            <a:ext cx="1771650" cy="213360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6191B76-6CC3-417D-9909-E3635CA88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5717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C8DCC"/>
                </a:solidFill>
              </a:defRPr>
            </a:pPr>
            <a:r>
              <a:rPr sz="1275" b="1">
                <a:solidFill>
                  <a:srgbClr val="0C8DCC"/>
                </a:solidFill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1FC52779-6913-4CCB-83F5-FED5E257F3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29908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Condensação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98D3428C-09E7-4BDF-8D38-ED05C78AFE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086350" y="3524250"/>
            <a:ext cx="1428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Vapor convertido em água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11764E4D-FC79-4E34-B41D-2833D92666D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696075" y="3190875"/>
            <a:ext cx="323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00A28A"/>
                </a:solidFill>
              </a:defRPr>
            </a:pPr>
            <a:r>
              <a:rPr sz="2100" b="1">
                <a:solidFill>
                  <a:srgbClr val="00A28A"/>
                </a:solidFill>
              </a:rPr>
              <a:t>→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81F9EAB-FEE7-47D6-A6F6-21009AD943C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29450" y="2381250"/>
            <a:ext cx="1771650" cy="213360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9B8A1292-6827-4402-8170-EA493369132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5717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0C8DCC"/>
                </a:solidFill>
              </a:defRPr>
            </a:pPr>
            <a:r>
              <a:rPr sz="1275" b="1">
                <a:solidFill>
                  <a:srgbClr val="0C8DCC"/>
                </a:solidFill>
              </a:rPr>
              <a:t>04A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F4CBF5C-830E-4B78-BF0B-97BEA96D24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29908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Condensado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2F6A3413-5D7D-4DA3-AC58-9A760CF4D78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200900" y="3524250"/>
            <a:ext cx="1428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Reúso após análise ou polimento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AC20090C-5922-4108-B1B5-DCF7633DED4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10625" y="3190875"/>
            <a:ext cx="323850" cy="3810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2100" b="1">
                <a:solidFill>
                  <a:srgbClr val="00A28A"/>
                </a:solidFill>
              </a:defRPr>
            </a:pPr>
            <a:r>
              <a:rPr sz="2100" b="1">
                <a:solidFill>
                  <a:srgbClr val="00A28A"/>
                </a:solidFill>
              </a:rPr>
              <a:t>→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23257CF0-27A1-4079-B30C-74EA937AAB5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0" y="2381250"/>
            <a:ext cx="1771650" cy="2133600"/>
          </a:xfrm>
          <a:prstGeom xmlns:a="http://schemas.openxmlformats.org/drawingml/2006/main" prst="roundRect">
            <a:avLst>
              <a:gd name="adj" fmla="val 6452"/>
            </a:avLst>
          </a:prstGeom>
          <a:solidFill xmlns:a="http://schemas.openxmlformats.org/drawingml/2006/main">
            <a:srgbClr val="FFF2D5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60F3F24F-EAFE-4459-9D97-59C6781E5D3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571750"/>
            <a:ext cx="5715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1">
                <a:solidFill>
                  <a:srgbClr val="D99811"/>
                </a:solidFill>
              </a:defRPr>
            </a:pPr>
            <a:r>
              <a:rPr sz="1275" b="1">
                <a:solidFill>
                  <a:srgbClr val="D99811"/>
                </a:solidFill>
              </a:rPr>
              <a:t>04B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4CE79253-C7CB-4F9F-95E8-8A544B2C8B4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2990850"/>
            <a:ext cx="14287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Concentrado</a:t>
            </a:r>
          </a:p>
        </p:txBody>
      </p:sp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E4D5C24E-37B3-4598-BFED-1994A532CB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315450" y="3524250"/>
            <a:ext cx="1428750" cy="742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050" b="0">
                <a:solidFill>
                  <a:srgbClr val="36536E"/>
                </a:solidFill>
              </a:defRPr>
            </a:pPr>
            <a:r>
              <a:rPr sz="1050" b="0">
                <a:solidFill>
                  <a:srgbClr val="36536E"/>
                </a:solidFill>
              </a:rPr>
              <a:t>Retorno, eletrólise, refino ou descarte</a:t>
            </a:r>
          </a:p>
        </p:txBody>
      </p:sp>
      <p:sp>
        <p:nvSpPr>
          <p:cNvPr id="35" name="">
            <a:extLst xmlns:a="http://schemas.openxmlformats.org/drawingml/2006/main">
              <a:ext uri="{FF2B5EF4-FFF2-40B4-BE49-F238E27FC236}">
                <a16:creationId xmlns:a16="http://schemas.microsoft.com/office/drawing/2014/main" id="{9F61A570-F103-4901-99F1-9BC1F2B9FD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6" name="">
            <a:extLst xmlns:a="http://schemas.openxmlformats.org/drawingml/2006/main">
              <a:ext uri="{FF2B5EF4-FFF2-40B4-BE49-F238E27FC236}">
                <a16:creationId xmlns:a16="http://schemas.microsoft.com/office/drawing/2014/main" id="{0D46CFCA-F2CB-4D24-99C0-095428EF5B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Acionamento elétrico • sem combustão • a etapa de evaporação não gera lodo químico adicional</a:t>
            </a:r>
          </a:p>
        </p:txBody>
      </p:sp>
    </p:spTree>
    <p:extLst>
      <p:ext uri="{BB962C8B-B14F-4D97-AF65-F5344CB8AC3E}">
        <p14:creationId xmlns:p14="http://schemas.microsoft.com/office/powerpoint/2010/main" val="312617689"/>
      </p:ext>
    </p:extLst>
  </p:cSld>
</p:sld>
</file>

<file path=ppt/slides/slide7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4" name="">
            <a:extLst xmlns:a="http://schemas.openxmlformats.org/drawingml/2006/main">
              <a:ext uri="{FF2B5EF4-FFF2-40B4-BE49-F238E27FC236}">
                <a16:creationId xmlns:a16="http://schemas.microsoft.com/office/drawing/2014/main" id="{41FEF9C0-7089-4D0E-8846-46A3B239C92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701EA189-F5A0-4756-8A6F-00CAD23929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97A4CF92-1D99-488A-88D9-4AA61DDEE0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DUAS SAÍDAS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38EF687B-5157-4EBE-A08B-4BDA3546CA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1513F6B1-C90F-4367-8744-0847DC76F8D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Condensado para reúso e concentrado para recuperação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5BA15BB9-B504-4106-A410-FBA0E3FD360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A qualidade de ambas deve ser verificada antes de definir a rota final.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3F4ABC0B-4C92-4151-AC80-09986A5E8F4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BC0D0327-29AC-4B50-B413-CDCA742DE3A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E1CC83D9-0821-4F36-89B1-6D1EA33DE2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5F52CF9D-13CE-417E-BCEB-C390B9E826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07</a:t>
            </a:r>
          </a:p>
        </p:txBody>
      </p:sp>
      <p:pic>
        <p:nvPicPr>
          <p:cNvPr id="46" name=""/>
          <p:cNvPicPr>
            <a:picLocks xmlns:a="http://schemas.openxmlformats.org/drawingml/2006/main" noChangeAspect="1"/>
          </p:cNvPicPr>
          <p:nvPr/>
        </p:nvPicPr>
        <p:blipFill>
          <a:blip xmlns:r="http://schemas.openxmlformats.org/officeDocument/2006/relationships" xmlns:a="http://schemas.openxmlformats.org/drawingml/2006/main" r:embed="R1babcf94a69b48d6"/>
          <a:srcRect xmlns:a="http://schemas.openxmlformats.org/drawingml/2006/main" l="0" t="19146" r="0" b="19146"/>
          <a:stretch xmlns:a="http://schemas.openxmlformats.org/drawingml/2006/main">
            <a:fillRect l="0" t="0" r="0" b="0"/>
          </a:stretch>
        </p:blipFill>
        <p:spPr>
          <a:xfrm xmlns:a="http://schemas.openxmlformats.org/drawingml/2006/main" flipH="0" flipV="0">
            <a:off x="685800" y="1981200"/>
            <a:ext cx="4514850" cy="3714750"/>
          </a:xfrm>
          <a:prstGeom xmlns:a="http://schemas.openxmlformats.org/drawingml/2006/main" prst="rect">
            <a:avLst/>
          </a:prstGeom>
        </p:spPr>
      </p:pic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68D68300-5D15-4065-B165-5668ECA1BF3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981200"/>
            <a:ext cx="4514850" cy="7429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FFFFFF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3B1CA263-C0D3-4320-B55E-04FE275E9A6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38200" y="2209800"/>
            <a:ext cx="4210050" cy="3238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Concentrado de RO / condensado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0634F8F-48F9-47A5-BFB4-376AA7B6F2A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762125" y="3581400"/>
            <a:ext cx="990600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4343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D43A169-FA25-4CC4-9B83-2E8B2C15FA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9275" y="3648075"/>
            <a:ext cx="8763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C94343"/>
                </a:solidFill>
              </a:defRPr>
            </a:pPr>
            <a:r>
              <a:rPr sz="975" b="1">
                <a:solidFill>
                  <a:srgbClr val="C94343"/>
                </a:solidFill>
              </a:rPr>
              <a:t>Concentrado de RO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EF1BF73C-AFDF-4ABD-BAD6-DABCD657887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19275" y="3857625"/>
            <a:ext cx="87630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750" b="0">
                <a:solidFill>
                  <a:srgbClr val="36536E"/>
                </a:solidFill>
              </a:defRPr>
            </a:pPr>
            <a:r>
              <a:rPr sz="750" b="0">
                <a:solidFill>
                  <a:srgbClr val="36536E"/>
                </a:solidFill>
              </a:rPr>
              <a:t>alto TDS / antes do tratamento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1CFCC4F5-85D1-4A64-BD65-776B3089A72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14675" y="3581400"/>
            <a:ext cx="1000125" cy="685800"/>
          </a:xfrm>
          <a:prstGeom xmlns:a="http://schemas.openxmlformats.org/drawingml/2006/main" prst="roundRect">
            <a:avLst>
              <a:gd name="adj" fmla="val 16667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1B75B8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DA4753AC-5108-4614-9AEA-962234BF12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3648075"/>
            <a:ext cx="885825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Condensado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215CC761-6D88-44CA-A0D8-4796CA7918C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171825" y="3857625"/>
            <a:ext cx="885825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750" b="0">
                <a:solidFill>
                  <a:srgbClr val="36536E"/>
                </a:solidFill>
              </a:defRPr>
            </a:pPr>
            <a:r>
              <a:rPr sz="750" b="0">
                <a:solidFill>
                  <a:srgbClr val="36536E"/>
                </a:solidFill>
              </a:rPr>
              <a:t>baixo TDS / após o tratamento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C2C2BE80-B2D0-4AA5-BD2E-662319B24B8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029200"/>
            <a:ext cx="4514850" cy="6667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1B75B8"/>
          </a:solidFill>
          <a:ln xmlns:a="http://schemas.openxmlformats.org/drawingml/2006/main" w="9525">
            <a:solidFill>
              <a:srgbClr val="1B75B8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44A82E02-E8EF-4A7E-A98B-F3E36D3714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5181600"/>
            <a:ext cx="4133850" cy="3619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FFFFFF"/>
                </a:solidFill>
              </a:defRPr>
            </a:pPr>
            <a:r>
              <a:rPr sz="1125" b="1">
                <a:solidFill>
                  <a:srgbClr val="FFFFFF"/>
                </a:solidFill>
              </a:rPr>
              <a:t>Condensado: baixo TDS e potencial de reúso — confirmar por análise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A2790551-FE62-444B-8678-C379886CDFA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581650" y="2114550"/>
            <a:ext cx="2686050" cy="28384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9744B6F-29B8-43A6-94AC-2C460D995A7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3050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C8DCC"/>
                </a:solidFill>
              </a:defRPr>
            </a:pPr>
            <a:r>
              <a:rPr sz="1425" b="1">
                <a:solidFill>
                  <a:srgbClr val="0C8DCC"/>
                </a:solidFill>
              </a:rPr>
              <a:t>A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3C4E982B-95C9-47B2-8BDD-158D38DC4D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6479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4B16CC8C-AD73-4B20-B50C-7AC967A3941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2857500"/>
            <a:ext cx="2228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Água recuperada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4435088F-42F5-415B-9A3F-C2D032F9F2F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810250" y="3390900"/>
            <a:ext cx="222885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Verificar TDS, condutividade, metais, pH e o padrão do ponto de reúso. Se necessário, aplicar polimento.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5F051695-4B40-4FA1-A183-EDFE3911E7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496300" y="2114550"/>
            <a:ext cx="2686050" cy="2838450"/>
          </a:xfrm>
          <a:prstGeom xmlns:a="http://schemas.openxmlformats.org/drawingml/2006/main" prst="roundRect">
            <a:avLst>
              <a:gd name="adj" fmla="val 4255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C7CD5902-45C9-4F44-8D73-5386B15B27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3050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99811"/>
                </a:solidFill>
              </a:defRPr>
            </a:pPr>
            <a:r>
              <a:rPr sz="1425" b="1">
                <a:solidFill>
                  <a:srgbClr val="D99811"/>
                </a:solidFill>
              </a:rPr>
              <a:t>B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FE822639-6A6B-471C-ADBE-662F0805701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6479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78F272D6-785B-4F5B-9311-C3C9A9B699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2857500"/>
            <a:ext cx="22288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Metais concentrados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A2DC2083-ABA4-427C-B190-90886C4A1C8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24900" y="3390900"/>
            <a:ext cx="2228850" cy="13906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Quanto menos água, menor o volume para retorno ao processo, recuperação externa ou destinação final.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4047F362-0763-44A4-B272-50006DF432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F15E792-A6B1-4C6A-BC48-4E07A2A1300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Não prometer reúso direto: a decisão depende do resultado analítico e do requisito do processo</a:t>
            </a:r>
          </a:p>
        </p:txBody>
      </p:sp>
    </p:spTree>
    <p:extLst>
      <p:ext uri="{BB962C8B-B14F-4D97-AF65-F5344CB8AC3E}">
        <p14:creationId xmlns:p14="http://schemas.microsoft.com/office/powerpoint/2010/main" val="1467269406"/>
      </p:ext>
    </p:extLst>
  </p:cSld>
</p:sld>
</file>

<file path=ppt/slides/slide8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0B40910E-8C93-4876-8847-421F9A96220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4977BC28-5B22-4CA7-A34C-39FDF829F71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AACC73BC-C654-4448-ABC3-3E20DC273A8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SOLUÇÃO GUANYA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4FA4F7FC-FAFF-4023-9A6D-387A69532A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75268FD9-AC7F-43D2-97FC-C0578C1C53D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Quatro vantagens combinadas em um único sistema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EA65EA37-4FCA-4277-AD39-3FF953F543B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PP anticorrosivo + pressão atmosférica + baixa temperatura + recuperação de recursos.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5E9BD515-FB55-4D2D-9227-A1D531017156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0551A40D-3992-41F9-BF62-A0465641141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135CAB67-15D6-494A-B7C0-0ADD7E536F2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E598B193-F508-466F-B5C7-B90F941C25D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08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10542067-04FD-4C19-B53C-2D8591CD3F7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095500"/>
            <a:ext cx="50292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B6BE5E91-34DD-406D-9EA4-3337E4CADE8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28600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C8DCC"/>
          </a:solidFill>
          <a:ln xmlns:a="http://schemas.openxmlformats.org/drawingml/2006/main" w="9525">
            <a:solidFill>
              <a:srgbClr val="0C8DCC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75AD0C70-A027-4EBC-9152-A4FED04B3E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3907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PP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DC54D6C9-CD28-476B-8044-3347A9157D7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2305050"/>
            <a:ext cx="3981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Tanque principal em PP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699B68F6-BA56-4A15-BCF7-80775E71BB3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2933700"/>
            <a:ext cx="4648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Adequado a ácidos, bases, sais e concentrados metálicos, após verificação de compatibilidade.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AEC1C4EF-B093-4D76-B62A-5E1875152AB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095500"/>
            <a:ext cx="50292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06596E83-1C45-409B-8B9F-699DD72DFAE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28600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00A28A"/>
          </a:solidFill>
          <a:ln xmlns:a="http://schemas.openxmlformats.org/drawingml/2006/main" w="9525">
            <a:solidFill>
              <a:srgbClr val="00A28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B31D48CD-C9F8-4E77-A566-6910C13DA75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39077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ATM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75A8244A-4175-4A07-8B1D-F3E7CF31597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2305050"/>
            <a:ext cx="3981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Operação atmosférica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BF4BD188-89EA-4522-A288-10CBDB27EC6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2933700"/>
            <a:ext cx="4648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Evita a carga externa contínua de um vaso sob vácuo e simplifica inspeção e manutenção.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B7F5DE01-7A9F-4AA8-9DD5-19C639F39DB9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81450"/>
            <a:ext cx="50292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16DA4DED-FF77-4264-9285-7DE1070BD7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17195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D99811"/>
          </a:solidFill>
          <a:ln xmlns:a="http://schemas.openxmlformats.org/drawingml/2006/main" w="9525">
            <a:solidFill>
              <a:srgbClr val="D99811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D70F1366-8E01-4A41-A8D7-E5ACF4D0286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27672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≤50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58AE2971-4B69-4208-80C3-3D8B68A12E8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543050" y="4191000"/>
            <a:ext cx="3981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Baixa temperatura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236745DB-0D2C-4094-B0C7-F2D203B2451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76300" y="4819650"/>
            <a:ext cx="4648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Aquecimento elétrico, sem necessidade de caldeira a vapor ou a gás para a etapa de evaporação.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0807B4EA-6C38-4CA9-AA40-DF1EC80F672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3981450"/>
            <a:ext cx="5029200" cy="1619250"/>
          </a:xfrm>
          <a:prstGeom xmlns:a="http://schemas.openxmlformats.org/drawingml/2006/main" prst="roundRect">
            <a:avLst>
              <a:gd name="adj" fmla="val 7059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247FA967-DAB9-4286-BE50-E8C8AA86C5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171950"/>
            <a:ext cx="514350" cy="514350"/>
          </a:xfrm>
          <a:prstGeom xmlns:a="http://schemas.openxmlformats.org/drawingml/2006/main" prst="roundRect">
            <a:avLst>
              <a:gd name="adj" fmla="val 22222"/>
            </a:avLst>
          </a:prstGeom>
          <a:solidFill xmlns:a="http://schemas.openxmlformats.org/drawingml/2006/main">
            <a:srgbClr val="1B75B8"/>
          </a:solidFill>
          <a:ln xmlns:a="http://schemas.openxmlformats.org/drawingml/2006/main" w="9525">
            <a:solidFill>
              <a:srgbClr val="1B75B8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45021028-21A3-4370-A496-BEAC8089384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276725"/>
            <a:ext cx="51435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650" b="1">
                <a:solidFill>
                  <a:srgbClr val="FFFFFF"/>
                </a:solidFill>
              </a:defRPr>
            </a:pPr>
            <a:r>
              <a:rPr sz="1650" b="1">
                <a:solidFill>
                  <a:srgbClr val="FFFFFF"/>
                </a:solidFill>
              </a:rPr>
              <a:t>H₂O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07001D65-E6E6-4695-B902-8193DABF15E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00850" y="4191000"/>
            <a:ext cx="39814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575" b="1">
                <a:solidFill>
                  <a:srgbClr val="103963"/>
                </a:solidFill>
              </a:defRPr>
            </a:pPr>
            <a:r>
              <a:rPr sz="1575" b="1">
                <a:solidFill>
                  <a:srgbClr val="103963"/>
                </a:solidFill>
              </a:rPr>
              <a:t>Valor de água e metais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8CBCB4BA-6ADE-4CB0-B799-5272308C0BF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34100" y="4819650"/>
            <a:ext cx="464820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125" b="0">
                <a:solidFill>
                  <a:srgbClr val="36536E"/>
                </a:solidFill>
              </a:defRPr>
            </a:pPr>
            <a:r>
              <a:rPr sz="1125" b="0">
                <a:solidFill>
                  <a:srgbClr val="36536E"/>
                </a:solidFill>
              </a:rPr>
              <a:t>Condensado para reúso e metais concentrados para retorno, eletrólise ou refino.</a:t>
            </a:r>
          </a:p>
        </p:txBody>
      </p:sp>
    </p:spTree>
    <p:extLst>
      <p:ext uri="{BB962C8B-B14F-4D97-AF65-F5344CB8AC3E}">
        <p14:creationId xmlns:p14="http://schemas.microsoft.com/office/powerpoint/2010/main" val="375248877"/>
      </p:ext>
    </p:extLst>
  </p:cSld>
</p:sld>
</file>

<file path=ppt/slides/slide9.xml><?xml version="1.0" encoding="utf-8"?>
<p:sld xmlns:p="http://schemas.openxmlformats.org/presentationml/2006/main">
  <p:cSld>
    <p:bg>
      <p:bgPr>
        <a:solidFill xmlns:a="http://schemas.openxmlformats.org/drawingml/2006/main">
          <a:srgbClr val="F3F8FC"/>
        </a:solidFill>
      </p:bgPr>
    </p:bg>
    <p:spTree>
      <p:nvGrpSpPr>
        <p:cNvPr id="1" name=""/>
        <p:cNvGrpSpPr/>
        <p:nvPr/>
      </p:nvGrpSpPr>
      <p:grpSpPr>
        <a:xfrm xmlns:a="http://schemas.openxmlformats.org/drawingml/2006/main"/>
      </p:grpSpPr>
      <p:sp>
        <p:nvSpPr>
          <p:cNvPr id="33" name="">
            <a:extLst xmlns:a="http://schemas.openxmlformats.org/drawingml/2006/main">
              <a:ext uri="{FF2B5EF4-FFF2-40B4-BE49-F238E27FC236}">
                <a16:creationId xmlns:a16="http://schemas.microsoft.com/office/drawing/2014/main" id="{DD17DD36-9601-4C1E-8B71-729CDC4C4CD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762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" name="">
            <a:extLst xmlns:a="http://schemas.openxmlformats.org/drawingml/2006/main">
              <a:ext uri="{FF2B5EF4-FFF2-40B4-BE49-F238E27FC236}">
                <a16:creationId xmlns:a16="http://schemas.microsoft.com/office/drawing/2014/main" id="{E0D1865F-91D5-4B1D-BB37-807BA1ACD23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1887200" y="0"/>
            <a:ext cx="304800" cy="6858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" name="">
            <a:extLst xmlns:a="http://schemas.openxmlformats.org/drawingml/2006/main">
              <a:ext uri="{FF2B5EF4-FFF2-40B4-BE49-F238E27FC236}">
                <a16:creationId xmlns:a16="http://schemas.microsoft.com/office/drawing/2014/main" id="{553E55AC-20C4-4032-B7A4-801592F36D65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04800"/>
            <a:ext cx="5238750" cy="2286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75" b="1">
                <a:solidFill>
                  <a:srgbClr val="1B75B8"/>
                </a:solidFill>
              </a:defRPr>
            </a:pPr>
            <a:r>
              <a:rPr sz="975" b="1">
                <a:solidFill>
                  <a:srgbClr val="1B75B8"/>
                </a:solidFill>
              </a:rPr>
              <a:t>LIMITES DE APLICAÇÃO</a:t>
            </a:r>
          </a:p>
        </p:txBody>
      </p:sp>
      <p:sp>
        <p:nvSpPr>
          <p:cNvPr id="4" name="">
            <a:extLst xmlns:a="http://schemas.openxmlformats.org/drawingml/2006/main">
              <a:ext uri="{FF2B5EF4-FFF2-40B4-BE49-F238E27FC236}">
                <a16:creationId xmlns:a16="http://schemas.microsoft.com/office/drawing/2014/main" id="{E6F18BEC-BFF0-4062-B32A-1976EF4E639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28650"/>
            <a:ext cx="106680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5" name="">
            <a:extLst xmlns:a="http://schemas.openxmlformats.org/drawingml/2006/main">
              <a:ext uri="{FF2B5EF4-FFF2-40B4-BE49-F238E27FC236}">
                <a16:creationId xmlns:a16="http://schemas.microsoft.com/office/drawing/2014/main" id="{D41DFD46-4E94-460F-87F0-1DA7F95DCA0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781050"/>
            <a:ext cx="10572750" cy="590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2550" b="1">
                <a:solidFill>
                  <a:srgbClr val="103963"/>
                </a:solidFill>
              </a:defRPr>
            </a:pPr>
            <a:r>
              <a:rPr sz="2550" b="1">
                <a:solidFill>
                  <a:srgbClr val="103963"/>
                </a:solidFill>
              </a:rPr>
              <a:t>Quatro condições deixam o retorno mais previsível</a:t>
            </a:r>
          </a:p>
        </p:txBody>
      </p:sp>
      <p:sp>
        <p:nvSpPr>
          <p:cNvPr id="6" name="">
            <a:extLst xmlns:a="http://schemas.openxmlformats.org/drawingml/2006/main">
              <a:ext uri="{FF2B5EF4-FFF2-40B4-BE49-F238E27FC236}">
                <a16:creationId xmlns:a16="http://schemas.microsoft.com/office/drawing/2014/main" id="{3CE1D3EB-638D-442E-A79B-BBD50FE61F7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704850" y="1409700"/>
            <a:ext cx="10382250" cy="4000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75" b="0">
                <a:solidFill>
                  <a:srgbClr val="6D8497"/>
                </a:solidFill>
              </a:defRPr>
            </a:pPr>
            <a:r>
              <a:rPr sz="1275" b="0">
                <a:solidFill>
                  <a:srgbClr val="6D8497"/>
                </a:solidFill>
              </a:rPr>
              <a:t>Quanto mais difícil a corrente e maior o valor recuperável, mais clara tende a ser a justificativa econômica.</a:t>
            </a:r>
          </a:p>
        </p:txBody>
      </p:sp>
      <p:sp>
        <p:nvSpPr>
          <p:cNvPr id="7" name="">
            <a:extLst xmlns:a="http://schemas.openxmlformats.org/drawingml/2006/main">
              <a:ext uri="{FF2B5EF4-FFF2-40B4-BE49-F238E27FC236}">
                <a16:creationId xmlns:a16="http://schemas.microsoft.com/office/drawing/2014/main" id="{D6225AB8-54CD-423F-BECF-6797267B7AA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38900"/>
            <a:ext cx="10820400" cy="1905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DCE9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8" name="">
            <a:extLst xmlns:a="http://schemas.openxmlformats.org/drawingml/2006/main">
              <a:ext uri="{FF2B5EF4-FFF2-40B4-BE49-F238E27FC236}">
                <a16:creationId xmlns:a16="http://schemas.microsoft.com/office/drawing/2014/main" id="{1D70320B-14AA-4532-A698-6DB668DE691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515100"/>
            <a:ext cx="2857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 Environmental</a:t>
            </a:r>
          </a:p>
        </p:txBody>
      </p:sp>
      <p:sp>
        <p:nvSpPr>
          <p:cNvPr id="9" name="">
            <a:extLst xmlns:a="http://schemas.openxmlformats.org/drawingml/2006/main">
              <a:ext uri="{FF2B5EF4-FFF2-40B4-BE49-F238E27FC236}">
                <a16:creationId xmlns:a16="http://schemas.microsoft.com/office/drawing/2014/main" id="{2D118927-422C-4226-B43B-BDF6D8E484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4381500" y="6515100"/>
            <a:ext cx="34290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900" b="0">
                <a:solidFill>
                  <a:srgbClr val="6D8497"/>
                </a:solidFill>
              </a:defRPr>
            </a:pPr>
            <a:r>
              <a:rPr sz="900" b="0">
                <a:solidFill>
                  <a:srgbClr val="6D8497"/>
                </a:solidFill>
              </a:rPr>
              <a:t>guanyaenvironmental.com</a:t>
            </a:r>
          </a:p>
        </p:txBody>
      </p:sp>
      <p:sp>
        <p:nvSpPr>
          <p:cNvPr id="10" name="">
            <a:extLst xmlns:a="http://schemas.openxmlformats.org/drawingml/2006/main">
              <a:ext uri="{FF2B5EF4-FFF2-40B4-BE49-F238E27FC236}">
                <a16:creationId xmlns:a16="http://schemas.microsoft.com/office/drawing/2014/main" id="{6A93A909-E19F-40FE-9878-93BC7B12BE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0953750" y="6496050"/>
            <a:ext cx="552450" cy="2095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r">
              <a:buNone/>
              <a:defRPr sz="900" b="1">
                <a:solidFill>
                  <a:srgbClr val="1B75B8"/>
                </a:solidFill>
              </a:defRPr>
            </a:pPr>
            <a:r>
              <a:rPr sz="900" b="1">
                <a:solidFill>
                  <a:srgbClr val="1B75B8"/>
                </a:solidFill>
              </a:rPr>
              <a:t>09</a:t>
            </a:r>
          </a:p>
        </p:txBody>
      </p:sp>
      <p:sp>
        <p:nvSpPr>
          <p:cNvPr id="11" name="">
            <a:extLst xmlns:a="http://schemas.openxmlformats.org/drawingml/2006/main">
              <a:ext uri="{FF2B5EF4-FFF2-40B4-BE49-F238E27FC236}">
                <a16:creationId xmlns:a16="http://schemas.microsoft.com/office/drawing/2014/main" id="{5269E1CB-2633-4649-8B39-91CBDD63C1B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66950"/>
            <a:ext cx="2381250" cy="27241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2" name="">
            <a:extLst xmlns:a="http://schemas.openxmlformats.org/drawingml/2006/main">
              <a:ext uri="{FF2B5EF4-FFF2-40B4-BE49-F238E27FC236}">
                <a16:creationId xmlns:a16="http://schemas.microsoft.com/office/drawing/2014/main" id="{C42D6FF2-91DA-4018-893C-75043DB45A83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4574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C94343"/>
                </a:solidFill>
              </a:defRPr>
            </a:pPr>
            <a:r>
              <a:rPr sz="1425" b="1">
                <a:solidFill>
                  <a:srgbClr val="C94343"/>
                </a:solidFill>
              </a:rPr>
              <a:t>01</a:t>
            </a:r>
          </a:p>
        </p:txBody>
      </p:sp>
      <p:sp>
        <p:nvSpPr>
          <p:cNvPr id="13" name="">
            <a:extLst xmlns:a="http://schemas.openxmlformats.org/drawingml/2006/main">
              <a:ext uri="{FF2B5EF4-FFF2-40B4-BE49-F238E27FC236}">
                <a16:creationId xmlns:a16="http://schemas.microsoft.com/office/drawing/2014/main" id="{61627A64-8C14-42EF-BB38-5D6F2F0856C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28003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C94343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4" name="">
            <a:extLst xmlns:a="http://schemas.openxmlformats.org/drawingml/2006/main">
              <a:ext uri="{FF2B5EF4-FFF2-40B4-BE49-F238E27FC236}">
                <a16:creationId xmlns:a16="http://schemas.microsoft.com/office/drawing/2014/main" id="{FDECD953-CC88-493B-9134-1B8D6C3852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009900"/>
            <a:ext cx="1924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Alta corrosividade</a:t>
            </a:r>
          </a:p>
        </p:txBody>
      </p:sp>
      <p:sp>
        <p:nvSpPr>
          <p:cNvPr id="15" name="">
            <a:extLst xmlns:a="http://schemas.openxmlformats.org/drawingml/2006/main">
              <a:ext uri="{FF2B5EF4-FFF2-40B4-BE49-F238E27FC236}">
                <a16:creationId xmlns:a16="http://schemas.microsoft.com/office/drawing/2014/main" id="{F8048C08-6603-4AE4-AFD6-34A60C31106D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914400" y="3543300"/>
            <a:ext cx="19240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Sais, Cl⁻/F⁻, ácidos, bases e metais.</a:t>
            </a:r>
          </a:p>
        </p:txBody>
      </p:sp>
      <p:sp>
        <p:nvSpPr>
          <p:cNvPr id="16" name="">
            <a:extLst xmlns:a="http://schemas.openxmlformats.org/drawingml/2006/main">
              <a:ext uri="{FF2B5EF4-FFF2-40B4-BE49-F238E27FC236}">
                <a16:creationId xmlns:a16="http://schemas.microsoft.com/office/drawing/2014/main" id="{439C2C4B-70B6-4C4B-9CCE-0F802A3B98D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314700" y="2266950"/>
            <a:ext cx="2381250" cy="27241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7" name="">
            <a:extLst xmlns:a="http://schemas.openxmlformats.org/drawingml/2006/main">
              <a:ext uri="{FF2B5EF4-FFF2-40B4-BE49-F238E27FC236}">
                <a16:creationId xmlns:a16="http://schemas.microsoft.com/office/drawing/2014/main" id="{9549670D-DF82-408C-BEE4-2A4377EEC7F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4574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0A28A"/>
                </a:solidFill>
              </a:defRPr>
            </a:pPr>
            <a:r>
              <a:rPr sz="1425" b="1">
                <a:solidFill>
                  <a:srgbClr val="00A28A"/>
                </a:solidFill>
              </a:rPr>
              <a:t>02</a:t>
            </a:r>
          </a:p>
        </p:txBody>
      </p:sp>
      <p:sp>
        <p:nvSpPr>
          <p:cNvPr id="18" name="">
            <a:extLst xmlns:a="http://schemas.openxmlformats.org/drawingml/2006/main">
              <a:ext uri="{FF2B5EF4-FFF2-40B4-BE49-F238E27FC236}">
                <a16:creationId xmlns:a16="http://schemas.microsoft.com/office/drawing/2014/main" id="{651EDA7E-54D4-490F-A00F-CDE92F20CE8A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28003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0A28A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19" name="">
            <a:extLst xmlns:a="http://schemas.openxmlformats.org/drawingml/2006/main">
              <a:ext uri="{FF2B5EF4-FFF2-40B4-BE49-F238E27FC236}">
                <a16:creationId xmlns:a16="http://schemas.microsoft.com/office/drawing/2014/main" id="{5E80C902-A086-45FC-A685-D75C7806B5EE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009900"/>
            <a:ext cx="1924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Coleta segregada</a:t>
            </a:r>
          </a:p>
        </p:txBody>
      </p:sp>
      <p:sp>
        <p:nvSpPr>
          <p:cNvPr id="20" name="">
            <a:extLst xmlns:a="http://schemas.openxmlformats.org/drawingml/2006/main">
              <a:ext uri="{FF2B5EF4-FFF2-40B4-BE49-F238E27FC236}">
                <a16:creationId xmlns:a16="http://schemas.microsoft.com/office/drawing/2014/main" id="{3FFBF12D-A853-4F0D-AA9E-7F3A0283C8B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3543300" y="3543300"/>
            <a:ext cx="19240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Corrente independente, concentrada e estável.</a:t>
            </a:r>
          </a:p>
        </p:txBody>
      </p:sp>
      <p:sp>
        <p:nvSpPr>
          <p:cNvPr id="21" name="">
            <a:extLst xmlns:a="http://schemas.openxmlformats.org/drawingml/2006/main">
              <a:ext uri="{FF2B5EF4-FFF2-40B4-BE49-F238E27FC236}">
                <a16:creationId xmlns:a16="http://schemas.microsoft.com/office/drawing/2014/main" id="{20DF81C7-7F07-4EDB-B628-49AE80AC7A42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5943600" y="2266950"/>
            <a:ext cx="2381250" cy="27241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2" name="">
            <a:extLst xmlns:a="http://schemas.openxmlformats.org/drawingml/2006/main">
              <a:ext uri="{FF2B5EF4-FFF2-40B4-BE49-F238E27FC236}">
                <a16:creationId xmlns:a16="http://schemas.microsoft.com/office/drawing/2014/main" id="{9B1A8A99-AE0D-431D-953F-3CFFC30EDD8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4574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0C8DCC"/>
                </a:solidFill>
              </a:defRPr>
            </a:pPr>
            <a:r>
              <a:rPr sz="1425" b="1">
                <a:solidFill>
                  <a:srgbClr val="0C8DCC"/>
                </a:solidFill>
              </a:rPr>
              <a:t>03</a:t>
            </a:r>
          </a:p>
        </p:txBody>
      </p:sp>
      <p:sp>
        <p:nvSpPr>
          <p:cNvPr id="23" name="">
            <a:extLst xmlns:a="http://schemas.openxmlformats.org/drawingml/2006/main">
              <a:ext uri="{FF2B5EF4-FFF2-40B4-BE49-F238E27FC236}">
                <a16:creationId xmlns:a16="http://schemas.microsoft.com/office/drawing/2014/main" id="{9E869BDE-B6D7-4470-AA29-4C327CB7BFB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28003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0C8DCC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4" name="">
            <a:extLst xmlns:a="http://schemas.openxmlformats.org/drawingml/2006/main">
              <a:ext uri="{FF2B5EF4-FFF2-40B4-BE49-F238E27FC236}">
                <a16:creationId xmlns:a16="http://schemas.microsoft.com/office/drawing/2014/main" id="{609C709B-4D4A-45C3-95E3-BA55327BFD1F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009900"/>
            <a:ext cx="1924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Objetivo definido</a:t>
            </a:r>
          </a:p>
        </p:txBody>
      </p:sp>
      <p:sp>
        <p:nvSpPr>
          <p:cNvPr id="25" name="">
            <a:extLst xmlns:a="http://schemas.openxmlformats.org/drawingml/2006/main">
              <a:ext uri="{FF2B5EF4-FFF2-40B4-BE49-F238E27FC236}">
                <a16:creationId xmlns:a16="http://schemas.microsoft.com/office/drawing/2014/main" id="{3712D43D-B9D9-4B80-898C-D45E7EFBCF91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172200" y="3543300"/>
            <a:ext cx="19240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Redução, água, metal ou combinação.</a:t>
            </a:r>
          </a:p>
        </p:txBody>
      </p:sp>
      <p:sp>
        <p:nvSpPr>
          <p:cNvPr id="26" name="">
            <a:extLst xmlns:a="http://schemas.openxmlformats.org/drawingml/2006/main">
              <a:ext uri="{FF2B5EF4-FFF2-40B4-BE49-F238E27FC236}">
                <a16:creationId xmlns:a16="http://schemas.microsoft.com/office/drawing/2014/main" id="{36A5F1BD-9676-4CF1-B7F3-AD68E129DBE7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572500" y="2266950"/>
            <a:ext cx="2381250" cy="2724150"/>
          </a:xfrm>
          <a:prstGeom xmlns:a="http://schemas.openxmlformats.org/drawingml/2006/main" prst="roundRect">
            <a:avLst>
              <a:gd name="adj" fmla="val 4800"/>
            </a:avLst>
          </a:prstGeom>
          <a:solidFill xmlns:a="http://schemas.openxmlformats.org/drawingml/2006/main">
            <a:srgbClr val="FFFFFF"/>
          </a:solidFill>
          <a:ln xmlns:a="http://schemas.openxmlformats.org/drawingml/2006/main" w="9525">
            <a:solidFill>
              <a:srgbClr val="C9DCE9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7" name="">
            <a:extLst xmlns:a="http://schemas.openxmlformats.org/drawingml/2006/main">
              <a:ext uri="{FF2B5EF4-FFF2-40B4-BE49-F238E27FC236}">
                <a16:creationId xmlns:a16="http://schemas.microsoft.com/office/drawing/2014/main" id="{6E0D77C0-3206-4CCF-B2CB-38C285B06958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457450"/>
            <a:ext cx="419100" cy="2667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425" b="1">
                <a:solidFill>
                  <a:srgbClr val="D99811"/>
                </a:solidFill>
              </a:defRPr>
            </a:pPr>
            <a:r>
              <a:rPr sz="1425" b="1">
                <a:solidFill>
                  <a:srgbClr val="D99811"/>
                </a:solidFill>
              </a:rPr>
              <a:t>04</a:t>
            </a:r>
          </a:p>
        </p:txBody>
      </p:sp>
      <p:sp>
        <p:nvSpPr>
          <p:cNvPr id="28" name="">
            <a:extLst xmlns:a="http://schemas.openxmlformats.org/drawingml/2006/main">
              <a:ext uri="{FF2B5EF4-FFF2-40B4-BE49-F238E27FC236}">
                <a16:creationId xmlns:a16="http://schemas.microsoft.com/office/drawing/2014/main" id="{B9FA926B-B92E-4A9E-8671-CEC4DEEF59EB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2800350"/>
            <a:ext cx="666750" cy="28575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D99811"/>
          </a:solidFill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29" name="">
            <a:extLst xmlns:a="http://schemas.openxmlformats.org/drawingml/2006/main">
              <a:ext uri="{FF2B5EF4-FFF2-40B4-BE49-F238E27FC236}">
                <a16:creationId xmlns:a16="http://schemas.microsoft.com/office/drawing/2014/main" id="{68CF61E2-AEE1-4157-A13E-25829E5B3CCC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009900"/>
            <a:ext cx="1924050" cy="4572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650" b="1">
                <a:solidFill>
                  <a:srgbClr val="103963"/>
                </a:solidFill>
              </a:defRPr>
            </a:pPr>
            <a:r>
              <a:rPr sz="1650" b="1">
                <a:solidFill>
                  <a:srgbClr val="103963"/>
                </a:solidFill>
              </a:rPr>
              <a:t>Rota de saída</a:t>
            </a:r>
          </a:p>
        </p:txBody>
      </p:sp>
      <p:sp>
        <p:nvSpPr>
          <p:cNvPr id="30" name="">
            <a:extLst xmlns:a="http://schemas.openxmlformats.org/drawingml/2006/main">
              <a:ext uri="{FF2B5EF4-FFF2-40B4-BE49-F238E27FC236}">
                <a16:creationId xmlns:a16="http://schemas.microsoft.com/office/drawing/2014/main" id="{5F417F54-31AA-449C-BD12-270472AF962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8801100" y="3543300"/>
            <a:ext cx="1924050" cy="127635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l">
              <a:buNone/>
              <a:defRPr sz="1200" b="0">
                <a:solidFill>
                  <a:srgbClr val="36536E"/>
                </a:solidFill>
              </a:defRPr>
            </a:pPr>
            <a:r>
              <a:rPr sz="1200" b="0">
                <a:solidFill>
                  <a:srgbClr val="36536E"/>
                </a:solidFill>
              </a:rPr>
              <a:t>Reúso, retorno, refino ou destinação.</a:t>
            </a:r>
          </a:p>
        </p:txBody>
      </p:sp>
      <p:sp>
        <p:nvSpPr>
          <p:cNvPr id="31" name="">
            <a:extLst xmlns:a="http://schemas.openxmlformats.org/drawingml/2006/main">
              <a:ext uri="{FF2B5EF4-FFF2-40B4-BE49-F238E27FC236}">
                <a16:creationId xmlns:a16="http://schemas.microsoft.com/office/drawing/2014/main" id="{487CFE1E-5D91-4B72-837D-9CC19ADE3160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619250" y="5943600"/>
            <a:ext cx="8953500" cy="361950"/>
          </a:xfrm>
          <a:prstGeom xmlns:a="http://schemas.openxmlformats.org/drawingml/2006/main" prst="roundRect">
            <a:avLst>
              <a:gd name="adj" fmla="val 31579"/>
            </a:avLst>
          </a:prstGeom>
          <a:solidFill xmlns:a="http://schemas.openxmlformats.org/drawingml/2006/main">
            <a:srgbClr val="E1F1FA"/>
          </a:solidFill>
          <a:ln xmlns:a="http://schemas.openxmlformats.org/drawingml/2006/main" w="9525">
            <a:solidFill>
              <a:srgbClr val="E1F1FA"/>
            </a:solidFill>
            <a:prstDash val="solid"/>
          </a:ln>
        </p:spPr>
        <p:txBody>
          <a:bodyPr xmlns:a="http://schemas.openxmlformats.org/drawingml/2006/main" lIns="0" tIns="0" rIns="0" bIns="0"/>
          <a:lstStyle xmlns:a="http://schemas.openxmlformats.org/drawingml/2006/main"/>
          <a:p xmlns:a="http://schemas.openxmlformats.org/drawingml/2006/main">
            <a:pPr>
              <a:buNone/>
              <a:defRPr sz="100">
                <a:solidFill>
                  <a:srgbClr val="F3F8FC"/>
                </a:solidFill>
              </a:defRPr>
            </a:pPr>
            <a:r>
              <a:rPr sz="100">
                <a:solidFill>
                  <a:srgbClr val="F3F8FC"/>
                </a:solidFill>
              </a:rPr>
              <a:t>​</a:t>
            </a:r>
          </a:p>
        </p:txBody>
      </p:sp>
      <p:sp>
        <p:nvSpPr>
          <p:cNvPr id="32" name="">
            <a:extLst xmlns:a="http://schemas.openxmlformats.org/drawingml/2006/main">
              <a:ext uri="{FF2B5EF4-FFF2-40B4-BE49-F238E27FC236}">
                <a16:creationId xmlns:a16="http://schemas.microsoft.com/office/drawing/2014/main" id="{7D3B29B2-CC5F-4351-88EE-AD3E6A956AF4}"/>
              </a:ext>
            </a:extLst>
          </p:cNvPr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1809750" y="6029325"/>
            <a:ext cx="8572500" cy="190500"/>
          </a:xfrm>
          <a:prstGeom xmlns:a="http://schemas.openxmlformats.org/drawingml/2006/main" prst="rect">
            <a:avLst/>
          </a:prstGeom>
          <a:noFill xmlns:a="http://schemas.openxmlformats.org/drawingml/2006/main"/>
          <a:ln xmlns:a="http://schemas.openxmlformats.org/drawingml/2006/main" w="0">
            <a:noFill/>
            <a:prstDash val="solid"/>
          </a:ln>
        </p:spPr>
        <p:txBody>
          <a:bodyPr xmlns:a="http://schemas.openxmlformats.org/drawingml/2006/main" lIns="0" tIns="0" rIns="0" bIns="0" anchor="t"/>
          <a:lstStyle xmlns:a="http://schemas.openxmlformats.org/drawingml/2006/main"/>
          <a:p xmlns:a="http://schemas.openxmlformats.org/drawingml/2006/main">
            <a:pPr algn="ctr">
              <a:buNone/>
              <a:defRPr sz="1125" b="1">
                <a:solidFill>
                  <a:srgbClr val="103963"/>
                </a:solidFill>
              </a:defRPr>
            </a:pPr>
            <a:r>
              <a:rPr sz="1125" b="1">
                <a:solidFill>
                  <a:srgbClr val="103963"/>
                </a:solidFill>
              </a:rPr>
              <a:t>Amostra + balanço de massa + teste de compatibilidade definem a aplicabilidade final</a:t>
            </a:r>
          </a:p>
        </p:txBody>
      </p:sp>
    </p:spTree>
    <p:extLst>
      <p:ext uri="{BB962C8B-B14F-4D97-AF65-F5344CB8AC3E}">
        <p14:creationId xmlns:p14="http://schemas.microsoft.com/office/powerpoint/2010/main" val="1205436627"/>
      </p:ext>
    </p:extLst>
  </p:cSld>
</p:sld>
</file>

<file path=ppt/theme/theme1.xml><?xml version="1.0" encoding="utf-8"?>
<a:theme xmlns:a="http://schemas.openxmlformats.org/drawingml/2006/main" name="Designed by OfficePLUS">
  <a:themeElements>
    <a:clrScheme name="iSlide">
      <a:dk1>
        <a:srgbClr val="2F2F2F"/>
      </a:dk1>
      <a:lt1>
        <a:srgbClr val="FFFFFF"/>
      </a:lt1>
      <a:dk2>
        <a:srgbClr val="778495"/>
      </a:dk2>
      <a:lt2>
        <a:srgbClr val="F0F0F0"/>
      </a:lt2>
      <a:accent1>
        <a:srgbClr val="CED71E"/>
      </a:accent1>
      <a:accent2>
        <a:srgbClr val="FDB249"/>
      </a:accent2>
      <a:accent3>
        <a:srgbClr val="FFCB25"/>
      </a:accent3>
      <a:accent4>
        <a:srgbClr val="879330"/>
      </a:accent4>
      <a:accent5>
        <a:srgbClr val="709125"/>
      </a:accent5>
      <a:accent6>
        <a:srgbClr val="828804"/>
      </a:accent6>
      <a:hlink>
        <a:srgbClr val="F84D4D"/>
      </a:hlink>
      <a:folHlink>
        <a:srgbClr val="979797"/>
      </a:folHlink>
    </a:clrScheme>
    <a:fontScheme name="iSlide">
      <a:majorFont>
        <a:latin typeface="Arial"/>
        <a:ea typeface="微软雅黑"/>
        <a:cs typeface=""/>
      </a:majorFont>
      <a:minorFont>
        <a:latin typeface="Arial"/>
        <a:ea typeface="微软雅黑"/>
        <a:cs typeface=""/>
      </a:minorFont>
    </a:fontScheme>
    <a:fmtScheme name="iSlide">
      <a:fillStyleLst>
        <a:solidFill>
          <a:schemeClr val="phClr"/>
        </a:solidFill>
        <a:gradFill rotWithShape="1">
          <a:gsLst>
            <a:gs pos="0">
              <a:schemeClr val="phClr">
                <a:tint val="67000"/>
                <a:lumMod val="110000"/>
                <a:satMod val="105000"/>
              </a:schemeClr>
            </a:gs>
            <a:gs pos="50000">
              <a:schemeClr val="phClr">
                <a:tint val="73000"/>
                <a:lumMod val="105000"/>
                <a:satMod val="103000"/>
              </a:schemeClr>
            </a:gs>
            <a:gs pos="100000">
              <a:schemeClr val="phClr">
                <a:tint val="81000"/>
                <a:lumMod val="105000"/>
                <a:satMod val="109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lumMod val="102000"/>
                <a:satMod val="103000"/>
              </a:schemeClr>
            </a:gs>
            <a:gs pos="50000">
              <a:schemeClr val="phClr">
                <a:shade val="100000"/>
                <a:lumMod val="100000"/>
                <a:satMod val="110000"/>
              </a:schemeClr>
            </a:gs>
            <a:gs pos="100000">
              <a:schemeClr val="phClr">
                <a:shade val="78000"/>
                <a:lumMod val="99000"/>
                <a:satMod val="120000"/>
              </a:schemeClr>
            </a:gs>
          </a:gsLst>
          <a:lin ang="5400000" scaled="0"/>
        </a:gradFill>
      </a:fillStyleLst>
      <a:lnStyleLst>
        <a:ln w="6350">
          <a:solidFill>
            <a:schemeClr val="phClr"/>
          </a:solidFill>
          <a:prstDash val="solid"/>
        </a:ln>
        <a:ln w="12700">
          <a:solidFill>
            <a:schemeClr val="phClr"/>
          </a:solidFill>
          <a:prstDash val="solid"/>
        </a:ln>
        <a:ln w="19050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hade val="98000"/>
                <a:lumMod val="102000"/>
                <a:satMod val="150000"/>
              </a:schemeClr>
            </a:gs>
            <a:gs pos="50000">
              <a:schemeClr val="phClr">
                <a:tint val="98000"/>
                <a:shade val="90000"/>
                <a:lumMod val="103000"/>
                <a:satMod val="130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</a:theme>
</file>

<file path=docProps/app.xml><?xml version="1.0" encoding="utf-8"?>
<ap:Properties xmlns:ap="http://schemas.openxmlformats.org/officeDocument/2006/extended-properties">
  <ap:Application>Walnut Exporter</ap:Application>
  <ap:PresentationFormat>Converted Presentation</ap:PresentationFormat>
  <ap:Slides>0</ap:Slides>
  <ap:Notes>0</ap:Notes>
  <ap:HiddenSlides>0</ap:HiddenSlides>
  <ap:SharedDoc>false</ap:SharedDoc>
  <ap:DocSecurity>0</ap:DocSecurity>
</ap:Properties>
</file>

<file path=docProps/core.xml><?xml version="1.0" encoding="utf-8"?>
<coreProperties xmlns:dc="http://purl.org/dc/elements/1.1/" xmlns:dcterms="http://purl.org/dc/terms/" xmlns:xsi="http://www.w3.org/2001/XMLSchema-instance" xmlns="http://schemas.openxmlformats.org/package/2006/metadata/core-properties">
  <dc:creator>Walnut Exporter</dc:creator>
  <lastModifiedBy>Walnut Exporter</lastModifiedBy>
  <dc:title>Presentation</dc:title>
  <dcterms:created xsi:type="dcterms:W3CDTF">2026-09-01T10:29:29.4420000Z</dcterms:created>
  <dcterms:modified xsi:type="dcterms:W3CDTF">2026-09-01T10:29:29.4420000Z</dcterms:modified>
</coreProperties>
</file>