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image and product positioning: Guanya_Mining_Water_Treatment_Catalogue_South_America_20260609175103.pdf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engineering synthesis: Guanya_Mining_Water_Treatment_Catalogue_South_America_20260609175103.pdf.</a:t>
            </a:r>
          </a:p>
          <a:p>
            <a:r>
              <a:t>- User-supplied market context: 南美矿山水处理市场深度分析报告_2026.pdf; market-size and pricing claims were not reused.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product architecture: Guanya seawater, mining and low-temperature evaporation catalogues supplied by the user.</a:t>
            </a:r>
          </a:p>
          <a:p>
            <a:r>
              <a:t>- Engineering scope statement: final train subject to feed-water analysis, mass balance and site constraints.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technical values: Guanya_Mining_Water_Treatment_Catalogue_South_America_20260609175103.pdf, pages 6 and 13.</a:t>
            </a:r>
          </a:p>
          <a:p>
            <a:r>
              <a:t>- Internal image: tmp_argentina/assets/mining/mining-018.jpg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application positioning: Guanya mining catalogue and prior Argentine lithium-project discussions.</a:t>
            </a:r>
          </a:p>
          <a:p>
            <a:r>
              <a:t>- https://www.guanyaenvironmental.com/product/argentina-lithium-mining-water-treatment-system-containerized-high-tds-brackish-ro-plant-lithium-mining-ro-solution/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Technical synthesis based on Guanya mining product portfolio and engineering practice.</a:t>
            </a:r>
          </a:p>
          <a:p>
            <a:r>
              <a:t>- https://www.guanyaenvironmental.com/blog/how-to-remove-arsenic-from-water-advanced-arsenic-removal-solutions-for-mining-water-treatment/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https://mcewencopper.com/operations/los-azules/default.aspx</a:t>
            </a:r>
          </a:p>
          <a:p>
            <a:r>
              <a:t>- https://www.sec.gov/Archives/edgar/data/1742924/000114036123053467/ny20009544x12_ex96-1.htm</a:t>
            </a:r>
          </a:p>
          <a:p>
            <a:r>
              <a:t>- Internal engineering guidance: Guanya mining catalogue, pages 10 and 15.</a:t>
            </a:r>
          </a:p>
          <a:p>
            <a:r>
              <a:t>- Internal image: tmp_argentina/assets/mining/mining-001.jpg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model table: Guanya_Mining_Water_Treatment_Catalogue_South_America_20260609175103.pdf, page 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delivery process and lead-time references: Guanya mining catalogue, pages 3 and 7; Guanya seawater catalogue, slide 30.</a:t>
            </a:r>
          </a:p>
          <a:p>
            <a:r>
              <a:t>- Internal images: tmp_argentina/assets/seawater/image2.png; tmp_argentina/assets/seawater/image18.jpeg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product image and claims: tmp_argentina/assets/evap/image4.png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https://www.guanyaenvironmental.com/solution/mbbr-mbr-wastewater-treatment-plant-containerized-epc-system-for-resort-hotel-south-american-case-show/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https://www.argentina.gob.ar/noticias/record-de-exportaciones-para-la-mineria-argentina</a:t>
            </a:r>
          </a:p>
          <a:p>
            <a:r>
              <a:t>- https://www.argentina.gob.ar/normativa/nacional/norma-418673</a:t>
            </a:r>
          </a:p>
          <a:p>
            <a:r>
              <a:t>- https://www.argentina.gob.ar/normativa/nacional/norma-426172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technical values and product image: Guanya_Low_Temperature_Corrosion_Resistant_Evaporation_Complete_EN_Updated.pptx, slides 3, 9 and 10.</a:t>
            </a:r>
          </a:p>
          <a:p>
            <a:r>
              <a:t>- Internal image: tmp_argentina/assets/evap/image6.png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process description: Guanya_Low_Temperature_Corrosion_Resistant_Evaporation_Complete_EN_Updated.pptx, slides 6, 11 and 12.</a:t>
            </a:r>
          </a:p>
          <a:p>
            <a:r>
              <a:t>- Internal image: tmp_argentina/assets/evap/image16.png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application and business-case framework: Guanya_Low_Temperature_Corrosion_Resistant_Evaporation_Complete_EN_Updated.pptx, slides 4, 5, 14 and 15.</a:t>
            </a:r>
          </a:p>
          <a:p>
            <a:r>
              <a:t>- Internal image: tmp_argentina/assets/evap/image2.jpeg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product image and claims: tmp_argentina/assets/seawater/image3.png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marine product claims: Guanya_Seawater_Catalogue_2026_Final.pptx, slides 23 and 24.</a:t>
            </a:r>
          </a:p>
          <a:p>
            <a:r>
              <a:t>- Internal image: tmp_argentina/assets/seawater/image.png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capacity guide and reference specifications: Guanya_Seawater_Catalogue_2026_Final.pptx, slides 27 and 28.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hybrid-power description: Guanya_Seawater_Catalogue_2026_Final.pptx, slide 15.</a:t>
            </a:r>
          </a:p>
          <a:p>
            <a:r>
              <a:t>- Internal image: tmp_argentina/assets/seawater/image3.png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engineering specification: Calidad agua de salida.docx.</a:t>
            </a:r>
          </a:p>
          <a:p>
            <a:r>
              <a:t>- Status wording is intentionally limited to engineering/quotation; the source does not evidence delivery or commissioning.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Guanya project records: South Pacific 205 L/h solar SWRO; Malaysia island hotel 20 m³/day; Dominican Republic 6x40 ft MBBR+MBR.</a:t>
            </a:r>
          </a:p>
          <a:p>
            <a:r>
              <a:t>- Internal evaporation reference: Guanya_Low_Temperature_Corrosion_Resistant_Evaporation_Complete_EN_Updated.pptx, slide 18.</a:t>
            </a:r>
          </a:p>
          <a:p>
            <a:r>
              <a:t>- Internal delivery image: tmp_argentina/assets/seawater/image19.jpeg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project-input checklist: Guanya_Seawater_Catalogue_2026_Final.pptx, slide 33; Guanya mining catalogue, page 19; evaporation catalogue, slide 23.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analysis of 客户导出数据20260826-阿根廷客户情况.xlsx; client names and contact data intentionally anonymized.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contact details: Guanya_Seawater_Catalogue_2026_Final.pptx, slide 33.</a:t>
            </a:r>
          </a:p>
          <a:p>
            <a:r>
              <a:t>- Internal background image: tmp_argentina/assets/seawater/image.jpeg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company metrics: Guanya_Mining_Water_Treatment_Catalogue_South_America_20260609175103.pdf, page 3.</a:t>
            </a:r>
          </a:p>
          <a:p>
            <a:r>
              <a:t>- Internal image: tmp_argentina/assets/evap/image20.png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manufacturing claims: Guanya_Seawater_Catalogue_2026_Final.pptx, slides 4, 8 and 30.</a:t>
            </a:r>
          </a:p>
          <a:p>
            <a:r>
              <a:t>- Internal image: tmp_argentina/assets/evap/image3.png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certificate images: Guanya_Low_Temperature_Corrosion_Resistant_Evaporation_Complete_EN_Updated.pptx, slide 25.</a:t>
            </a:r>
          </a:p>
          <a:p>
            <a:r>
              <a:t>- Internal image: tmp_argentina/assets/evap/image17.png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cooperation model based on Guanya operating model and current Argentine partner discussions.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Internal product image and claims: tmp_argentina/assets/mining/mining-025.jpg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https://www.argentina.gob.ar/economia/mineria/informes-y-estudios-sobre-mineria/catalogos-de-proyectos</a:t>
            </a:r>
          </a:p>
          <a:p>
            <a:r>
              <a:t>- https://www.argentina.gob.ar/sites/default/files/portfolio_mining_projects_2026.pptx.pdf</a:t>
            </a:r>
          </a:p>
          <a:p>
            <a:r>
              <a:t>- https://mcewencopper.com/operations/los-azules/default.aspx</a:t>
            </a:r>
          </a:p>
          <a:p>
            <a:r>
              <a:t>- https://www.sec.gov/Archives/edgar/data/1742924/000114036123053467/ny20009544x12_ex96-1.htm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74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t="4072" b="40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6191250" cy="685800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28650" y="876300"/>
            <a:ext cx="819150" cy="57150"/>
          </a:xfrm>
          <a:prstGeom prst="rect">
            <a:avLst/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28650" y="438150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16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28650" y="1200150"/>
            <a:ext cx="527685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4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4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SOLUCIONES DE AGUA</a:t>
            </a:r>
            <a:endParaRPr sz="34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34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4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PARA LA MINERÍA</a:t>
            </a:r>
            <a:endParaRPr sz="34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34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4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ARGENTINA</a:t>
            </a:r>
            <a:endParaRPr sz="34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28650" y="3486150"/>
            <a:ext cx="4953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D8E8F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D8E8F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Litio · Cobre · Agua potable · Reúso · Concentrados</a:t>
            </a:r>
            <a:endParaRPr sz="1725" b="0">
              <a:solidFill>
                <a:srgbClr val="D8E8F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41719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BBD4E5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BBD4E5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Sistemas modulares y contenerizados, configurados según química, altitud, clima y energía del sitio.</a:t>
            </a:r>
            <a:endParaRPr sz="1500" b="0">
              <a:solidFill>
                <a:srgbClr val="BBD4E5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628650" y="5295900"/>
            <a:ext cx="4514850" cy="552450"/>
          </a:xfrm>
          <a:prstGeom prst="roundRect">
            <a:avLst>
              <a:gd name="adj" fmla="val 24138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19150" y="5457825"/>
            <a:ext cx="4171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INGENIERÍA · FABRICACIÓN · FAT · ENTREGA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28650" y="61722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CATÁLOGO DE MERCADO 2026</a:t>
            </a:r>
            <a:endParaRPr sz="112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" name="矩形 31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PROBLEMAS DE AGUA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 existe una sola ‘agua minera’: cada corriente necesita una ruta distinta.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Drenaje ácido y metales son prioritarios en ciertas operaciones sulfuradas; en salares de litio dominan salinidad, boro, dureza y balance de agua.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2743200"/>
            <a:ext cx="2038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SALARES / LITIO</a:t>
            </a:r>
            <a:endParaRPr sz="142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724150" y="268605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TDS alto · dureza · boro · sulfatos</a:t>
            </a:r>
            <a:endParaRPr sz="15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000750" y="2667000"/>
            <a:ext cx="533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2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2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667500" y="2686050"/>
            <a:ext cx="4914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Pretratamiento selectivo + NF/BWRO según objetivo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09600" y="3200400"/>
            <a:ext cx="10972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609600" y="3486150"/>
            <a:ext cx="2038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COBRE / SULFUROS</a:t>
            </a:r>
            <a:endParaRPr sz="1425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724150" y="342900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Acidez · metales · sólidos / relaves</a:t>
            </a:r>
            <a:endParaRPr sz="15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00750" y="3409950"/>
            <a:ext cx="533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25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25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667500" y="3429000"/>
            <a:ext cx="4914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Neutralización/precipitación + clarificación + pulido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9600" y="3943350"/>
            <a:ext cx="10972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09600" y="4229100"/>
            <a:ext cx="2038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CAMPAMENTOS</a:t>
            </a:r>
            <a:endParaRPr sz="142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2724150" y="417195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salobre + efluente sanitario</a:t>
            </a:r>
            <a:endParaRPr sz="15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00750" y="4152900"/>
            <a:ext cx="533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2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667500" y="4171950"/>
            <a:ext cx="4914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BWRO + MBR/MBBR + desinfección y reúso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09600" y="4686300"/>
            <a:ext cx="10972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4972050"/>
            <a:ext cx="2038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CONCENTRADOS</a:t>
            </a:r>
            <a:endParaRPr sz="1425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724150" y="491490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Rechazo RO o corriente corrosiva segregada</a:t>
            </a:r>
            <a:endParaRPr sz="15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00750" y="4895850"/>
            <a:ext cx="533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25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25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667500" y="4914900"/>
            <a:ext cx="4914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Evaporación LTV después de balance de masa y ensayo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09600" y="5429250"/>
            <a:ext cx="10972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27" name="圆角矩形 26"/>
          <p:cNvSpPr>
            <a:spLocks noGrp="1"/>
          </p:cNvSpPr>
          <p:nvPr/>
        </p:nvSpPr>
        <p:spPr>
          <a:xfrm>
            <a:off x="609600" y="5791200"/>
            <a:ext cx="10972800" cy="361950"/>
          </a:xfrm>
          <a:prstGeom prst="roundRect">
            <a:avLst>
              <a:gd name="adj" fmla="val 31579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781050" y="5886450"/>
            <a:ext cx="10629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SEPARAR CORRIENTES → DEFINIR OBJETIVO → ENSAYAR → DIMENSIONAR → INTEGRAR</a:t>
            </a:r>
            <a:endParaRPr sz="13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8" name="矩形 37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PLATAFORMA GUANYA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Una plataforma conecta agua de aporte, reúso y concentrados.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configuración se selecciona por ubicación y química; no todos los proyectos requieren todos los módulos.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262890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FUENTE</a:t>
            </a:r>
            <a:endParaRPr sz="12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609600" y="2952750"/>
            <a:ext cx="2000250" cy="838200"/>
          </a:xfrm>
          <a:prstGeom prst="roundRect">
            <a:avLst>
              <a:gd name="adj" fmla="val 15909"/>
            </a:avLst>
          </a:prstGeom>
          <a:solidFill>
            <a:srgbClr val="E7F7FB"/>
          </a:solidFill>
          <a:ln w="19050">
            <a:solidFill>
              <a:srgbClr val="12BFE8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00100" y="312420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4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COSTA / PUERTO</a:t>
            </a:r>
            <a:endParaRPr sz="142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00100" y="3429000"/>
            <a:ext cx="161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de mar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609600" y="4095750"/>
            <a:ext cx="2000250" cy="838200"/>
          </a:xfrm>
          <a:prstGeom prst="roundRect">
            <a:avLst>
              <a:gd name="adj" fmla="val 15909"/>
            </a:avLst>
          </a:prstGeom>
          <a:solidFill>
            <a:srgbClr val="EEF4FA"/>
          </a:solidFill>
          <a:ln w="19050">
            <a:solidFill>
              <a:srgbClr val="0B66B3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00100" y="426720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4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INTERIOR</a:t>
            </a:r>
            <a:endParaRPr sz="142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00100" y="4572000"/>
            <a:ext cx="161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salobre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724150" y="3562350"/>
            <a:ext cx="5334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7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7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7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3238500" y="262890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DESALACIÓN</a:t>
            </a:r>
            <a:endParaRPr sz="12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3238500" y="2952750"/>
            <a:ext cx="2190750" cy="1981200"/>
          </a:xfrm>
          <a:prstGeom prst="roundRect">
            <a:avLst>
              <a:gd name="adj" fmla="val 7692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3524250" y="3181350"/>
            <a:ext cx="1619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SWRO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524250" y="3600450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Solo para costa, puerto o toma marina disponible</a:t>
            </a:r>
            <a:endParaRPr sz="127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3524250" y="4286250"/>
            <a:ext cx="1619250" cy="19050"/>
          </a:xfrm>
          <a:prstGeom prst="rect">
            <a:avLst/>
          </a:prstGeom>
          <a:solidFill>
            <a:srgbClr val="3A6484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3524250" y="4438650"/>
            <a:ext cx="161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BWRO</a:t>
            </a:r>
            <a:endParaRPr sz="1575" b="1">
              <a:solidFill>
                <a:srgbClr val="40D7C4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defRPr sz="1575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salobre</a:t>
            </a:r>
            <a:endParaRPr sz="1575" b="1">
              <a:solidFill>
                <a:srgbClr val="40D7C4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5543550" y="3562350"/>
            <a:ext cx="5334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7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7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7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0" y="262890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REÚSO</a:t>
            </a:r>
            <a:endParaRPr sz="12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6096000" y="2952750"/>
            <a:ext cx="2247900" cy="1981200"/>
          </a:xfrm>
          <a:prstGeom prst="roundRect">
            <a:avLst>
              <a:gd name="adj" fmla="val 7692"/>
            </a:avLst>
          </a:prstGeom>
          <a:solidFill>
            <a:srgbClr val="E9F8F3"/>
          </a:solidFill>
          <a:ln w="19050">
            <a:solidFill>
              <a:srgbClr val="39B98A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6400800" y="3219450"/>
            <a:ext cx="1638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875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75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MBR / MBBR</a:t>
            </a:r>
            <a:endParaRPr sz="1875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400800" y="3657600"/>
            <a:ext cx="1638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+ UF / RO cuando la calidad de reúso lo exige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400800" y="4476750"/>
            <a:ext cx="1638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Campamento · servicios</a:t>
            </a:r>
            <a:endParaRPr sz="10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defRPr sz="10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· retorno a proceso</a:t>
            </a:r>
            <a:endParaRPr sz="10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8477250" y="3562350"/>
            <a:ext cx="5334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7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7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70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9029700" y="2628900"/>
            <a:ext cx="2266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CONCENTRADOS</a:t>
            </a:r>
            <a:endParaRPr sz="12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" name="圆角矩形 28"/>
          <p:cNvSpPr>
            <a:spLocks noGrp="1"/>
          </p:cNvSpPr>
          <p:nvPr/>
        </p:nvSpPr>
        <p:spPr>
          <a:xfrm>
            <a:off x="9029700" y="2952750"/>
            <a:ext cx="2552700" cy="1981200"/>
          </a:xfrm>
          <a:prstGeom prst="roundRect">
            <a:avLst>
              <a:gd name="adj" fmla="val 7692"/>
            </a:avLst>
          </a:prstGeom>
          <a:solidFill>
            <a:srgbClr val="FFF8E9"/>
          </a:solidFill>
          <a:ln w="19050">
            <a:solidFill>
              <a:srgbClr val="E5A83A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9277350" y="3238500"/>
            <a:ext cx="2057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7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EVAPORACIÓN LTV</a:t>
            </a:r>
            <a:endParaRPr sz="1725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9277350" y="3752850"/>
            <a:ext cx="20574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Para corrientes segregadas, de bajo caudal y alta corrosión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9277350" y="4495800"/>
            <a:ext cx="20574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1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Confirmar por ensayo + balance térmico y de sales</a:t>
            </a:r>
            <a:endParaRPr sz="11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3" name="圆角矩形 32"/>
          <p:cNvSpPr>
            <a:spLocks noGrp="1"/>
          </p:cNvSpPr>
          <p:nvPr/>
        </p:nvSpPr>
        <p:spPr>
          <a:xfrm>
            <a:off x="609600" y="5562600"/>
            <a:ext cx="10972800" cy="552450"/>
          </a:xfrm>
          <a:prstGeom prst="roundRect">
            <a:avLst>
              <a:gd name="adj" fmla="val 24138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838200" y="5715000"/>
            <a:ext cx="1051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425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Para la Puna interior, BWRO y reúso suelen ser el punto de partida; SWRO aplica a minas costeras, puertos o corredores con agua de mar.</a:t>
            </a:r>
            <a:endParaRPr sz="1425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11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矩形 23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BWRO CONTENERIZADO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Una planta completa de agua salobre dentro de un contenedor estándar.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Integración en fábrica para acelerar transporte, conexión, reubicación y ampliación futura.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1"/>
          <a:srcRect t="663" b="663"/>
          <a:stretch>
            <a:fillRect/>
          </a:stretch>
        </p:blipFill>
        <p:spPr>
          <a:xfrm>
            <a:off x="609600" y="2571750"/>
            <a:ext cx="5048250" cy="3048000"/>
          </a:xfrm>
          <a:prstGeom prst="roundRect">
            <a:avLst>
              <a:gd name="adj" fmla="val 5000"/>
            </a:avLst>
          </a:prstGeom>
        </p:spPr>
      </p:pic>
      <p:sp>
        <p:nvSpPr>
          <p:cNvPr id="8" name="矩形 7"/>
          <p:cNvSpPr>
            <a:spLocks noGrp="1"/>
          </p:cNvSpPr>
          <p:nvPr/>
        </p:nvSpPr>
        <p:spPr>
          <a:xfrm>
            <a:off x="6115050" y="262890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3.000–15.000 ppm</a:t>
            </a:r>
            <a:endParaRPr sz="22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115050" y="30480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TDS de alimentación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839200" y="262890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≤500 mg/L</a:t>
            </a:r>
            <a:endParaRPr sz="22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839200" y="30480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TDS de producto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115050" y="360045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≥99,2%</a:t>
            </a:r>
            <a:endParaRPr sz="225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115050" y="401955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Rechazo de sales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839200" y="360045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2,5–30+ m³/h</a:t>
            </a:r>
            <a:endParaRPr sz="22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839200" y="401955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Capacidad por sistema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115050" y="457200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60–70%</a:t>
            </a:r>
            <a:endParaRPr sz="22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115050" y="49911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Recuperación de referencia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839200" y="457200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2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 ft / 40 ft</a:t>
            </a:r>
            <a:endParaRPr sz="22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839200" y="49911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Formato logístico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115050" y="5581650"/>
            <a:ext cx="5334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Valores de referencia. El diseño final depende del agua, la temperatura, la presión disponible y el objetivo de recuperación.</a:t>
            </a:r>
            <a:endParaRPr sz="1350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12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PROYECTOS DE LITIO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oportunidad principal es el agua auxiliar y las corrientes segregadas.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RO no sustituye el proceso de extracción de litio de la salmuera; se integra donde el balance de agua y la química lo justifican.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rcRect l="4944" r="4944"/>
          <a:stretch>
            <a:fillRect/>
          </a:stretch>
        </p:blipFill>
        <p:spPr>
          <a:xfrm>
            <a:off x="7239000" y="2571750"/>
            <a:ext cx="4343400" cy="2952750"/>
          </a:xfrm>
          <a:prstGeom prst="roundRect">
            <a:avLst>
              <a:gd name="adj" fmla="val 5161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609600" y="26765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38200" y="26098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Campamento y consumo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38200" y="29337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potable, cocina, duchas y servicios para equipos remotos.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609600" y="36290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38200" y="35623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de servicio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38200" y="38862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Lavado, preparación de reactivos, laboratorio, calderas o enfriamiento según calidad requerida.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609600" y="45815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39B98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38200" y="45148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Pulido de corrientes aptas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38200" y="48387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Multimedia/UF + dosificación + RO; NF, DTRO o evaporación solo después de ensayos y balance.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7239000" y="57721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DATOS CRÍTICOS</a:t>
            </a:r>
            <a:endParaRPr sz="12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763000" y="5772150"/>
            <a:ext cx="2819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27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Dureza · sílice · boro · sulfatos · Fe/Mn · TDS · pH</a:t>
            </a:r>
            <a:endParaRPr sz="127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13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EFLUENTES MINEROS Y RELAVES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Primero se separan las corrientes; después se elige la tecnología.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Un tren único no puede resolver simultáneamente sólidos, metales, arsénico, sales y materia orgánica.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2571750"/>
            <a:ext cx="2457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Sólidos / turbidez</a:t>
            </a:r>
            <a:endParaRPr sz="18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3162300" y="2714625"/>
            <a:ext cx="66675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095750" y="25717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Clarificación · coagulación · multimedia · UF</a:t>
            </a:r>
            <a:endParaRPr sz="150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09600" y="3314700"/>
            <a:ext cx="2457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Arsénico / metales</a:t>
            </a:r>
            <a:endParaRPr sz="180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3162300" y="3457575"/>
            <a:ext cx="666750" cy="28575"/>
          </a:xfrm>
          <a:prstGeom prst="rect">
            <a:avLst/>
          </a:prstGeom>
          <a:solidFill>
            <a:srgbClr val="E5A83A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095750" y="33147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Oxidación · precipitación / adsorción · filtración · pulido</a:t>
            </a:r>
            <a:endParaRPr sz="150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09600" y="4057650"/>
            <a:ext cx="2457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Alta salinidad</a:t>
            </a:r>
            <a:endParaRPr sz="18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162300" y="4200525"/>
            <a:ext cx="666750" cy="28575"/>
          </a:xfrm>
          <a:prstGeom prst="rect">
            <a:avLst/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095750" y="40576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NF / RO / DTRO según composición y recuperación</a:t>
            </a:r>
            <a:endParaRPr sz="150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9600" y="4800600"/>
            <a:ext cx="2457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Reúso / descarga</a:t>
            </a:r>
            <a:endParaRPr sz="180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3162300" y="4943475"/>
            <a:ext cx="666750" cy="28575"/>
          </a:xfrm>
          <a:prstGeom prst="rect">
            <a:avLst/>
          </a:prstGeom>
          <a:solidFill>
            <a:srgbClr val="39B98A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095750" y="48006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Ajuste de pH · desinfección · remineralización · control</a:t>
            </a:r>
            <a:endParaRPr sz="150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"/>
          <a:srcRect l="14211" r="14211"/>
          <a:stretch>
            <a:fillRect/>
          </a:stretch>
        </p:blipFill>
        <p:spPr>
          <a:xfrm>
            <a:off x="8858250" y="2628900"/>
            <a:ext cx="2724150" cy="2476500"/>
          </a:xfrm>
          <a:prstGeom prst="roundRect">
            <a:avLst>
              <a:gd name="adj" fmla="val 5385"/>
            </a:avLst>
          </a:prstGeom>
        </p:spPr>
      </p:pic>
      <p:sp>
        <p:nvSpPr>
          <p:cNvPr id="20" name="圆角矩形 19"/>
          <p:cNvSpPr>
            <a:spLocks noGrp="1"/>
          </p:cNvSpPr>
          <p:nvPr/>
        </p:nvSpPr>
        <p:spPr>
          <a:xfrm>
            <a:off x="609600" y="5657850"/>
            <a:ext cx="10972800" cy="495300"/>
          </a:xfrm>
          <a:prstGeom prst="roundRect">
            <a:avLst>
              <a:gd name="adj" fmla="val 26923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19150" y="5791200"/>
            <a:ext cx="10553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propuesta debe indicar claramente: agua de entrada → objetivo → residual final → destino de cada corriente.</a:t>
            </a:r>
            <a:endParaRPr sz="15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14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矩形 26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ALTA MONTAÑA ARGENTINA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 3.500–4.000 m, presión, frío, viento y energía cambian el diseño.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Referencias locales: Los Azules (San Juan) ≈3.500 m; Fénix / Salar del Hombre Muerto (Catamarca) ≈4.000 m.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/>
          <a:srcRect l="514" r="514"/>
          <a:stretch>
            <a:fillRect/>
          </a:stretch>
        </p:blipFill>
        <p:spPr>
          <a:xfrm>
            <a:off x="609600" y="2628900"/>
            <a:ext cx="4476750" cy="2857500"/>
          </a:xfrm>
          <a:prstGeom prst="roundRect">
            <a:avLst>
              <a:gd name="adj" fmla="val 5333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800100" y="4533900"/>
            <a:ext cx="4095750" cy="895350"/>
          </a:xfrm>
          <a:prstGeom prst="roundRect">
            <a:avLst>
              <a:gd name="adj" fmla="val 12766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990600" y="4667250"/>
            <a:ext cx="3676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FÉNIX · REFERENCIA DE SITIO</a:t>
            </a:r>
            <a:endParaRPr sz="12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90600" y="4972050"/>
            <a:ext cx="36766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Noches de invierno hasta −30 °C · vientos &gt;120 km/h</a:t>
            </a:r>
            <a:endParaRPr sz="127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5562600" y="2705100"/>
            <a:ext cx="1352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HIDRÁULICA</a:t>
            </a:r>
            <a:endParaRPr sz="12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991350" y="2628900"/>
            <a:ext cx="4591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Presión atmosférica local, NPSH y cavitación; selección de bomba y aireación por sitio.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562600" y="3200400"/>
            <a:ext cx="6019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5562600" y="3448050"/>
            <a:ext cx="1352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EQUIPOS</a:t>
            </a:r>
            <a:endParaRPr sz="127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991350" y="3371850"/>
            <a:ext cx="4591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Derating de motor/VFD/enfriamiento; corrección del flujo de membrana por temperatura.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562600" y="3943350"/>
            <a:ext cx="6019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5562600" y="4191000"/>
            <a:ext cx="1352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CLIMA</a:t>
            </a:r>
            <a:endParaRPr sz="1275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991350" y="4114800"/>
            <a:ext cx="4591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Aislamiento, heat tracing, drenaje anticongelamiento, ventilación filtrada y fijaciones al viento.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562600" y="4686300"/>
            <a:ext cx="6019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5562600" y="4933950"/>
            <a:ext cx="1352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OPERACIÓN</a:t>
            </a:r>
            <a:endParaRPr sz="1275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991350" y="4857750"/>
            <a:ext cx="4591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PLC/HMI remoto, alarmas, datos históricos, FAT y repuestos críticos para largas distancias.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5562600" y="5429250"/>
            <a:ext cx="601980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5562600" y="5715000"/>
            <a:ext cx="601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potencia, la ventilación y la protección térmica se recalculan con datos de emplazamiento; no se aplica un porcentaje genérico.</a:t>
            </a:r>
            <a:endParaRPr sz="1275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15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" name="矩形 70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RANGO MODULAR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Cuatro configuraciones cubren desde campamentos hasta operaciones mayores.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Base de referencia: 20 h/día, TDS típico 3.000–5.000 ppm y recuperación 60–70%.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2571750"/>
            <a:ext cx="2000250" cy="43815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723900" y="2705100"/>
            <a:ext cx="1771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MODELO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609850" y="2571750"/>
            <a:ext cx="1428750" cy="43815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2724150" y="2705100"/>
            <a:ext cx="1200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CAUDAL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038600" y="2571750"/>
            <a:ext cx="1809750" cy="43815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152900" y="2705100"/>
            <a:ext cx="1581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PRODUCCIÓN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848350" y="2571750"/>
            <a:ext cx="1333500" cy="43815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5962650" y="2705100"/>
            <a:ext cx="1104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POTENCIA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7181850" y="2571750"/>
            <a:ext cx="1428750" cy="43815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296150" y="2705100"/>
            <a:ext cx="1200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FORMATO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610600" y="2571750"/>
            <a:ext cx="2381250" cy="43815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724900" y="2705100"/>
            <a:ext cx="2152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MEJOR AJUSTE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3009900"/>
            <a:ext cx="20002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704850" y="316230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GY-BW/8040-2.5</a:t>
            </a:r>
            <a:endParaRPr sz="13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2609850" y="3009900"/>
            <a:ext cx="14287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2705100" y="316230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2,5 m³/h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038600" y="3009900"/>
            <a:ext cx="18097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4133850" y="31623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50 t/d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5848350" y="3009900"/>
            <a:ext cx="133350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5943600" y="316230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 kW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7181850" y="3009900"/>
            <a:ext cx="14287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7277100" y="316230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Personalizado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610600" y="3009900"/>
            <a:ext cx="23812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8705850" y="31623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Campamento pequeño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09600" y="3600450"/>
            <a:ext cx="20002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704850" y="37528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GY-BW/8040-5</a:t>
            </a:r>
            <a:endParaRPr sz="13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2609850" y="3600450"/>
            <a:ext cx="14287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2705100" y="37528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 m³/h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4038600" y="3600450"/>
            <a:ext cx="18097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4133850" y="375285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 t/d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5848350" y="3600450"/>
            <a:ext cx="1333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5943600" y="37528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 kW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7181850" y="3600450"/>
            <a:ext cx="14287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7277100" y="37528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 ft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8610600" y="3600450"/>
            <a:ext cx="23812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8705850" y="37528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Campamento + servicios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609600" y="4191000"/>
            <a:ext cx="20002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704850" y="434340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GY-BW/8040-10</a:t>
            </a:r>
            <a:endParaRPr sz="13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2609850" y="4191000"/>
            <a:ext cx="14287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2705100" y="434340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 m³/h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4038600" y="4191000"/>
            <a:ext cx="18097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48" name="矩形 47"/>
          <p:cNvSpPr>
            <a:spLocks noGrp="1"/>
          </p:cNvSpPr>
          <p:nvPr/>
        </p:nvSpPr>
        <p:spPr>
          <a:xfrm>
            <a:off x="4133850" y="43434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200 t/d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5848350" y="4191000"/>
            <a:ext cx="133350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50" name="矩形 49"/>
          <p:cNvSpPr>
            <a:spLocks noGrp="1"/>
          </p:cNvSpPr>
          <p:nvPr/>
        </p:nvSpPr>
        <p:spPr>
          <a:xfrm>
            <a:off x="5943600" y="434340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19 kW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7181850" y="4191000"/>
            <a:ext cx="14287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52" name="矩形 51"/>
          <p:cNvSpPr>
            <a:spLocks noGrp="1"/>
          </p:cNvSpPr>
          <p:nvPr/>
        </p:nvSpPr>
        <p:spPr>
          <a:xfrm>
            <a:off x="7277100" y="434340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 ft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8610600" y="4191000"/>
            <a:ext cx="2381250" cy="590550"/>
          </a:xfrm>
          <a:prstGeom prst="rect">
            <a:avLst/>
          </a:prstGeom>
          <a:solidFill>
            <a:srgbClr val="E8F3F8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54" name="矩形 53"/>
          <p:cNvSpPr>
            <a:spLocks noGrp="1"/>
          </p:cNvSpPr>
          <p:nvPr/>
        </p:nvSpPr>
        <p:spPr>
          <a:xfrm>
            <a:off x="8705850" y="43434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Operación minera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5" name="矩形 54"/>
          <p:cNvSpPr>
            <a:spLocks noGrp="1"/>
          </p:cNvSpPr>
          <p:nvPr/>
        </p:nvSpPr>
        <p:spPr>
          <a:xfrm>
            <a:off x="609600" y="4781550"/>
            <a:ext cx="20002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56" name="矩形 55"/>
          <p:cNvSpPr>
            <a:spLocks noGrp="1"/>
          </p:cNvSpPr>
          <p:nvPr/>
        </p:nvSpPr>
        <p:spPr>
          <a:xfrm>
            <a:off x="704850" y="4933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GY-BW/8040-28</a:t>
            </a:r>
            <a:endParaRPr sz="13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7" name="矩形 56"/>
          <p:cNvSpPr>
            <a:spLocks noGrp="1"/>
          </p:cNvSpPr>
          <p:nvPr/>
        </p:nvSpPr>
        <p:spPr>
          <a:xfrm>
            <a:off x="2609850" y="4781550"/>
            <a:ext cx="14287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58" name="矩形 57"/>
          <p:cNvSpPr>
            <a:spLocks noGrp="1"/>
          </p:cNvSpPr>
          <p:nvPr/>
        </p:nvSpPr>
        <p:spPr>
          <a:xfrm>
            <a:off x="2705100" y="49339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28 m³/h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9" name="矩形 58"/>
          <p:cNvSpPr>
            <a:spLocks noGrp="1"/>
          </p:cNvSpPr>
          <p:nvPr/>
        </p:nvSpPr>
        <p:spPr>
          <a:xfrm>
            <a:off x="4038600" y="4781550"/>
            <a:ext cx="18097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60" name="矩形 59"/>
          <p:cNvSpPr>
            <a:spLocks noGrp="1"/>
          </p:cNvSpPr>
          <p:nvPr/>
        </p:nvSpPr>
        <p:spPr>
          <a:xfrm>
            <a:off x="4133850" y="493395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560 t/d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1" name="矩形 60"/>
          <p:cNvSpPr>
            <a:spLocks noGrp="1"/>
          </p:cNvSpPr>
          <p:nvPr/>
        </p:nvSpPr>
        <p:spPr>
          <a:xfrm>
            <a:off x="5848350" y="4781550"/>
            <a:ext cx="1333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62" name="矩形 61"/>
          <p:cNvSpPr>
            <a:spLocks noGrp="1"/>
          </p:cNvSpPr>
          <p:nvPr/>
        </p:nvSpPr>
        <p:spPr>
          <a:xfrm>
            <a:off x="5943600" y="49339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50 kW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3" name="矩形 62"/>
          <p:cNvSpPr>
            <a:spLocks noGrp="1"/>
          </p:cNvSpPr>
          <p:nvPr/>
        </p:nvSpPr>
        <p:spPr>
          <a:xfrm>
            <a:off x="7181850" y="4781550"/>
            <a:ext cx="14287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64" name="矩形 63"/>
          <p:cNvSpPr>
            <a:spLocks noGrp="1"/>
          </p:cNvSpPr>
          <p:nvPr/>
        </p:nvSpPr>
        <p:spPr>
          <a:xfrm>
            <a:off x="7277100" y="49339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40 ft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5" name="矩形 64"/>
          <p:cNvSpPr>
            <a:spLocks noGrp="1"/>
          </p:cNvSpPr>
          <p:nvPr/>
        </p:nvSpPr>
        <p:spPr>
          <a:xfrm>
            <a:off x="8610600" y="4781550"/>
            <a:ext cx="238125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66" name="矩形 65"/>
          <p:cNvSpPr>
            <a:spLocks noGrp="1"/>
          </p:cNvSpPr>
          <p:nvPr/>
        </p:nvSpPr>
        <p:spPr>
          <a:xfrm>
            <a:off x="8705850" y="49339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Sitio de mayor escala</a:t>
            </a:r>
            <a:endParaRPr sz="127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7" name="矩形 66"/>
          <p:cNvSpPr>
            <a:spLocks noGrp="1"/>
          </p:cNvSpPr>
          <p:nvPr/>
        </p:nvSpPr>
        <p:spPr>
          <a:xfrm>
            <a:off x="609600" y="561975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 ft: huella compacta y transporte simple · 40 ft: mayor caudal y expansión multicontenedor · Diseño final según análisis</a:t>
            </a:r>
            <a:endParaRPr sz="1500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8" name="矩形 67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9" name="矩形 68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0" name="矩形 69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16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" name="矩形 28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ENTREGA RÁPIDA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valor del contenedor está en llegar integrado, probado y listo para conectar.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sitio prepara base, alimentación, energía y salida de producto; la mayor parte de la integración se completa en fábrica.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1"/>
          <a:srcRect t="7960" b="7960"/>
          <a:stretch>
            <a:fillRect/>
          </a:stretch>
        </p:blipFill>
        <p:spPr>
          <a:xfrm>
            <a:off x="609600" y="2647950"/>
            <a:ext cx="2667000" cy="2857500"/>
          </a:xfrm>
          <a:prstGeom prst="roundRect">
            <a:avLst>
              <a:gd name="adj" fmla="val 5000"/>
            </a:avLst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/>
          <a:srcRect t="6625" b="6625"/>
          <a:stretch>
            <a:fillRect/>
          </a:stretch>
        </p:blipFill>
        <p:spPr>
          <a:xfrm>
            <a:off x="3486150" y="2647950"/>
            <a:ext cx="3333750" cy="2857500"/>
          </a:xfrm>
          <a:prstGeom prst="roundRect">
            <a:avLst>
              <a:gd name="adj" fmla="val 4667"/>
            </a:avLst>
          </a:prstGeom>
        </p:spPr>
      </p:pic>
      <p:sp>
        <p:nvSpPr>
          <p:cNvPr id="9" name="圆角矩形 8"/>
          <p:cNvSpPr>
            <a:spLocks noGrp="1"/>
          </p:cNvSpPr>
          <p:nvPr/>
        </p:nvSpPr>
        <p:spPr>
          <a:xfrm>
            <a:off x="7334250" y="268605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334250" y="276225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7886700" y="275272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</a:t>
            </a:r>
            <a:endParaRPr sz="16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7334250" y="323850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7334250" y="33147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7886700" y="330517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Diseño</a:t>
            </a:r>
            <a:endParaRPr sz="16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7334250" y="379095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334250" y="386715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7886700" y="385762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Fabricación</a:t>
            </a:r>
            <a:endParaRPr sz="16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7334250" y="434340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39B98A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334250" y="4419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886700" y="441007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FAT</a:t>
            </a:r>
            <a:endParaRPr sz="16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7334250" y="489585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334250" y="497205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886700" y="496252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Conexión</a:t>
            </a:r>
            <a:endParaRPr sz="16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7334250" y="5657850"/>
            <a:ext cx="190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30–60 días</a:t>
            </a:r>
            <a:endParaRPr sz="21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163050" y="5715000"/>
            <a:ext cx="2190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plazo típico de fábrica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ENTREGA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17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74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l="24400" r="24400"/>
          <a:stretch>
            <a:fillRect/>
          </a:stretch>
        </p:blipFill>
        <p:spPr>
          <a:xfrm>
            <a:off x="5953125" y="0"/>
            <a:ext cx="6238875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6477000" cy="685800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200150"/>
            <a:ext cx="800100" cy="57150"/>
          </a:xfrm>
          <a:prstGeom prst="rect">
            <a:avLst/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1466850"/>
            <a:ext cx="152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2114550"/>
            <a:ext cx="4953000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4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4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INDUSTRIA Y SANEAMIENTO</a:t>
            </a:r>
            <a:endParaRPr sz="46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4076700"/>
            <a:ext cx="46863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75" b="0">
                <a:solidFill>
                  <a:srgbClr val="D3E4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75" b="0">
                <a:solidFill>
                  <a:srgbClr val="D3E4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MBR/MBBR modular, reúso industrial y evaporación de baja temperatura para corrientes difíciles.</a:t>
            </a:r>
            <a:endParaRPr sz="1875" b="0">
              <a:solidFill>
                <a:srgbClr val="D3E4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5905500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9FC1D6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9FC1D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975" b="0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18</a:t>
            </a:r>
            <a:endParaRPr sz="10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矩形 17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EFLUENTES MODULARES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MBR y MBBR cubren necesidades distintas de saneamiento y reúso.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solución puede integrarse en skid o contenedor para campamentos, municipios, hoteles, parques industriales y fábricas.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571750"/>
            <a:ext cx="4953000" cy="2800350"/>
          </a:xfrm>
          <a:prstGeom prst="roundRect">
            <a:avLst>
              <a:gd name="adj" fmla="val 6122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876550"/>
            <a:ext cx="1143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0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0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MBR</a:t>
            </a:r>
            <a:endParaRPr sz="30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3524250"/>
            <a:ext cx="3905250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Huella compacta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Calidad alta para reúso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Separación por membrana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Ideal cuando el espacio es crítico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5810250" y="2571750"/>
            <a:ext cx="4953000" cy="2800350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115050" y="2876550"/>
            <a:ext cx="1333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0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0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MBBR</a:t>
            </a:r>
            <a:endParaRPr sz="30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115050" y="3524250"/>
            <a:ext cx="3943350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Alta biomasa en poco volumen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Buena tolerancia a variaciones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Operación biológica robusta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Combinable con clarificación o MBR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543550" y="3752850"/>
            <a:ext cx="285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+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57721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Pretratamiento → biología → separación → desinfección → reúso o descarga</a:t>
            </a:r>
            <a:endParaRPr sz="157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SANEAMIENTO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19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矩形 22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CONTEXTO DE MERCADO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expansión minera abre una nueva ventana para proveedores de agua.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crecimiento del litio y el avance del cobre aumentan la demanda de plantas rápidas, móviles y adaptadas a sitios remotos.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571750"/>
            <a:ext cx="3429000" cy="2952750"/>
          </a:xfrm>
          <a:prstGeom prst="roundRect">
            <a:avLst>
              <a:gd name="adj" fmla="val 5806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914650"/>
            <a:ext cx="285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3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3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US$ 6.037 M</a:t>
            </a:r>
            <a:endParaRPr sz="33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3467100"/>
            <a:ext cx="285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Exportaciones mineras argentinas en 2025</a:t>
            </a:r>
            <a:endParaRPr sz="1425" b="1">
              <a:solidFill>
                <a:srgbClr val="D6E6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4114800"/>
            <a:ext cx="285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+29,2%</a:t>
            </a:r>
            <a:endParaRPr sz="3900" b="1">
              <a:solidFill>
                <a:srgbClr val="40D7C4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4667250"/>
            <a:ext cx="285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Crecimiento interanual</a:t>
            </a:r>
            <a:endParaRPr sz="1425" b="1">
              <a:solidFill>
                <a:srgbClr val="D6E6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4324350" y="2571750"/>
            <a:ext cx="3429000" cy="295275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4648200" y="2914650"/>
            <a:ext cx="2762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</a:t>
            </a:r>
            <a:endParaRPr sz="39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648200" y="3467100"/>
            <a:ext cx="276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Minas de litio en producción tras cuatro arranques en 2024–2025</a:t>
            </a:r>
            <a:endParaRPr sz="142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648200" y="4171950"/>
            <a:ext cx="27241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agua auxiliar, de campamento, de proceso y de reúso se vuelve una infraestructura crítica.</a:t>
            </a:r>
            <a:endParaRPr sz="1650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8039100" y="2571750"/>
            <a:ext cx="3543300" cy="2952750"/>
          </a:xfrm>
          <a:prstGeom prst="roundRect">
            <a:avLst>
              <a:gd name="adj" fmla="val 5806"/>
            </a:avLst>
          </a:prstGeom>
          <a:solidFill>
            <a:srgbClr val="E8F5FA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362950" y="29146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DOS SEÑALES DE COBRE</a:t>
            </a:r>
            <a:endParaRPr sz="13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362950" y="3333750"/>
            <a:ext cx="28956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Los Azules · San Juan</a:t>
            </a:r>
            <a:endParaRPr sz="18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PSJ Cobre Mendocino · Mendoza</a:t>
            </a:r>
            <a:endParaRPr sz="18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362950" y="4438650"/>
            <a:ext cx="2857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Ambos proyectos cuentan con aprobaciones RIGI, reforzando la oportunidad para proveedores técnicos.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MERCADO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EVAPORACIÓN DE BAJA TEMPERATURA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Convierte un efluente corrosivo en agua recuperable y concentrado de valor.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Diseñado para corrientes segregadas, concentradas, salinas o con metales; no para grandes caudales diluidos mezclados.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rcRect t="2521" b="2521"/>
          <a:stretch>
            <a:fillRect/>
          </a:stretch>
        </p:blipFill>
        <p:spPr>
          <a:xfrm>
            <a:off x="609600" y="2552700"/>
            <a:ext cx="5810250" cy="3105150"/>
          </a:xfrm>
          <a:prstGeom prst="roundRect">
            <a:avLst>
              <a:gd name="adj" fmla="val 4908"/>
            </a:avLst>
          </a:prstGeom>
        </p:spPr>
      </p:pic>
      <p:sp>
        <p:nvSpPr>
          <p:cNvPr id="8" name="矩形 7"/>
          <p:cNvSpPr>
            <a:spLocks noGrp="1"/>
          </p:cNvSpPr>
          <p:nvPr/>
        </p:nvSpPr>
        <p:spPr>
          <a:xfrm>
            <a:off x="6972300" y="2724150"/>
            <a:ext cx="200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≤50 °C</a:t>
            </a:r>
            <a:endParaRPr sz="39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972300" y="3276600"/>
            <a:ext cx="2000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Temperatura máxima típica</a:t>
            </a:r>
            <a:endParaRPr sz="142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296400" y="2724150"/>
            <a:ext cx="2095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PP / PPH</a:t>
            </a:r>
            <a:endParaRPr sz="39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296400" y="3276600"/>
            <a:ext cx="2095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Cámara y trayecto resistentes</a:t>
            </a:r>
            <a:endParaRPr sz="142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972300" y="4076700"/>
            <a:ext cx="4419600" cy="2857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3" name="圆角矩形 12"/>
          <p:cNvSpPr>
            <a:spLocks noGrp="1"/>
          </p:cNvSpPr>
          <p:nvPr/>
        </p:nvSpPr>
        <p:spPr>
          <a:xfrm>
            <a:off x="6972300" y="44672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39B98A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7200900" y="44005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Operación atmosférica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7200900" y="4724400"/>
            <a:ext cx="4191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Sin carga continua de vacío sobre la cámara principal.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6972300" y="532447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E5A83A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200900" y="525780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Solo electricidad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7200900" y="5581650"/>
            <a:ext cx="4191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Sin caldera de vapor ni quemador de gas para el paso de evaporación.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INDUSTRIA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" name="矩形 29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LÓGICA DE RECUPERACIÓN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Separar agua; mantener el valor metálico concentrado.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proceso genera dos salidas controlables y deja la ruta final definida por análisis y balance de masas.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724150"/>
            <a:ext cx="2381250" cy="1847850"/>
          </a:xfrm>
          <a:prstGeom prst="roundRect">
            <a:avLst>
              <a:gd name="adj" fmla="val 8247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29527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18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19150" y="3409950"/>
            <a:ext cx="1962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ALIMENTACIÓN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19150" y="3886200"/>
            <a:ext cx="19621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Baño agotado o concentrado de enjuague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990850" y="3352800"/>
            <a:ext cx="323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3314700" y="2724150"/>
            <a:ext cx="2381250" cy="1847850"/>
          </a:xfrm>
          <a:prstGeom prst="roundRect">
            <a:avLst>
              <a:gd name="adj" fmla="val 8247"/>
            </a:avLst>
          </a:prstGeom>
          <a:solidFill>
            <a:srgbClr val="08274B"/>
          </a:solidFill>
          <a:ln w="9525">
            <a:solidFill>
              <a:srgbClr val="08274B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3524250" y="29527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18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524250" y="3409950"/>
            <a:ext cx="1962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EVAPORACIÓN</a:t>
            </a:r>
            <a:endParaRPr sz="157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3524250" y="3886200"/>
            <a:ext cx="19621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D6E7F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D6E7F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Aire atmosférico remueve agua a baja temperatura</a:t>
            </a:r>
            <a:endParaRPr sz="1350" b="0">
              <a:solidFill>
                <a:srgbClr val="D6E7F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695950" y="3352800"/>
            <a:ext cx="323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→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6019800" y="2724150"/>
            <a:ext cx="2381250" cy="1847850"/>
          </a:xfrm>
          <a:prstGeom prst="roundRect">
            <a:avLst>
              <a:gd name="adj" fmla="val 8247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6229350" y="29527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18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229350" y="3409950"/>
            <a:ext cx="1962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CONDENSACIÓN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229350" y="3886200"/>
            <a:ext cx="19621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vapor vuelve a una corriente líquida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1"/>
          <a:srcRect t="349" b="349"/>
          <a:stretch>
            <a:fillRect/>
          </a:stretch>
        </p:blipFill>
        <p:spPr>
          <a:xfrm>
            <a:off x="8953500" y="2590800"/>
            <a:ext cx="2628900" cy="2724150"/>
          </a:xfrm>
          <a:prstGeom prst="roundRect">
            <a:avLst>
              <a:gd name="adj" fmla="val 5797"/>
            </a:avLst>
          </a:prstGeom>
        </p:spPr>
      </p:pic>
      <p:sp>
        <p:nvSpPr>
          <p:cNvPr id="22" name="圆角矩形 21"/>
          <p:cNvSpPr>
            <a:spLocks noGrp="1"/>
          </p:cNvSpPr>
          <p:nvPr/>
        </p:nvSpPr>
        <p:spPr>
          <a:xfrm>
            <a:off x="609600" y="5029200"/>
            <a:ext cx="7962900" cy="83820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38200" y="5238750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SALIDA A · AGUA</a:t>
            </a:r>
            <a:endParaRPr sz="15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2495550" y="5200650"/>
            <a:ext cx="2095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Reúso después de verificar calidad o pulido adicional.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876800" y="5200650"/>
            <a:ext cx="2095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SALIDA B · CONCENTRADO</a:t>
            </a:r>
            <a:endParaRPr sz="1425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7086600" y="5181600"/>
            <a:ext cx="1276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1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Recuperación metálica o gestión final.</a:t>
            </a:r>
            <a:endParaRPr sz="11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INDUSTRIA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21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DÓNDE CREA VALOR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mejor retorno aparece cuando la corrosión, el costo de disposición y el metal se alinean.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alimentación debe estar segregada y ser suficientemente estable para diseñar materiales y una ruta de recuperación.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350" y="2628900"/>
            <a:ext cx="3968750" cy="2381250"/>
          </a:xfrm>
          <a:prstGeom prst="roundRect">
            <a:avLst>
              <a:gd name="adj" fmla="val 4800"/>
            </a:avLst>
          </a:prstGeom>
        </p:spPr>
      </p:pic>
      <p:sp>
        <p:nvSpPr>
          <p:cNvPr id="8" name="矩形 7"/>
          <p:cNvSpPr>
            <a:spLocks noGrp="1"/>
          </p:cNvSpPr>
          <p:nvPr/>
        </p:nvSpPr>
        <p:spPr>
          <a:xfrm>
            <a:off x="5429250" y="26479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GALVANOPLASTIA</a:t>
            </a:r>
            <a:endParaRPr sz="15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020050" y="2647950"/>
            <a:ext cx="3295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Ni · Cr · Cu · Zn · Sn · Cd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5429250" y="3067050"/>
            <a:ext cx="588645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5429250" y="32956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PCB / ELECTRÓNICA</a:t>
            </a:r>
            <a:endParaRPr sz="15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020050" y="3295650"/>
            <a:ext cx="3295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 · Ni · Sn · Au · Ag · Pd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429250" y="3714750"/>
            <a:ext cx="588645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5429250" y="39433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JOYERÍA</a:t>
            </a:r>
            <a:endParaRPr sz="150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020050" y="3943350"/>
            <a:ext cx="3295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Au · Ag · Pd y baños de refinación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429250" y="4362450"/>
            <a:ext cx="588645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5429250" y="45910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CONCENTRADOS</a:t>
            </a:r>
            <a:endParaRPr sz="15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020050" y="4591050"/>
            <a:ext cx="3295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RO, lavados ácidos y alcalinos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429250" y="5010150"/>
            <a:ext cx="5886450" cy="952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20" name="圆角矩形 19"/>
          <p:cNvSpPr>
            <a:spLocks noGrp="1"/>
          </p:cNvSpPr>
          <p:nvPr/>
        </p:nvSpPr>
        <p:spPr>
          <a:xfrm>
            <a:off x="609600" y="5467350"/>
            <a:ext cx="10706100" cy="609600"/>
          </a:xfrm>
          <a:prstGeom prst="roundRect">
            <a:avLst>
              <a:gd name="adj" fmla="val 25000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19150" y="5657850"/>
            <a:ext cx="10287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VALOR DEL PROYECTO = AHORRO DE DISPOSICIÓN + AGUA + METAL − ENERGÍA − MANTENIMIENTO</a:t>
            </a:r>
            <a:endParaRPr sz="15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INDUSTRIA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22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74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l="16763" r="16763"/>
          <a:stretch>
            <a:fillRect/>
          </a:stretch>
        </p:blipFill>
        <p:spPr>
          <a:xfrm>
            <a:off x="5953125" y="0"/>
            <a:ext cx="6238875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6477000" cy="685800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200150"/>
            <a:ext cx="800100" cy="57150"/>
          </a:xfrm>
          <a:prstGeom prst="rect">
            <a:avLst/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1466850"/>
            <a:ext cx="152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2114550"/>
            <a:ext cx="4953000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4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4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MARÍTIMO Y EMERGENCIA</a:t>
            </a:r>
            <a:endParaRPr sz="46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4076700"/>
            <a:ext cx="46863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75" b="0">
                <a:solidFill>
                  <a:srgbClr val="D3E4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75" b="0">
                <a:solidFill>
                  <a:srgbClr val="D3E4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SWRO compacto, agua a bordo, plantas costeras y sistemas móviles con energía híbrida.</a:t>
            </a:r>
            <a:endParaRPr sz="1875" b="0">
              <a:solidFill>
                <a:srgbClr val="D3E4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5905500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9FC1D6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9FC1D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975" b="0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23</a:t>
            </a:r>
            <a:endParaRPr sz="10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矩形 22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SWRO MARINO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Diseño compacto para buques, astilleros, puertos y operaciones offshore.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Materiales, potencia y control se configuran para salinidad, humedad, vibración, espacio y red eléctrica del buque.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rcRect t="20645" b="20645"/>
          <a:stretch>
            <a:fillRect/>
          </a:stretch>
        </p:blipFill>
        <p:spPr>
          <a:xfrm>
            <a:off x="609600" y="2571750"/>
            <a:ext cx="4095750" cy="3028950"/>
          </a:xfrm>
          <a:prstGeom prst="roundRect">
            <a:avLst>
              <a:gd name="adj" fmla="val 5031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5219700" y="26765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5448300" y="26098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Instalación compacta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5448300" y="29337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Skid, gabinete o módulo para sala de máquinas, cubierta o espacio técnico.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5219700" y="36290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5448300" y="35623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Protección marina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448300" y="38862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Materiales y recubrimientos para alta salinidad y humedad.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5219700" y="45815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39B98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448300" y="45148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Control automático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448300" y="48387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Presión, conductividad, alarmas y protecciones simplifican la operación.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5219700" y="55340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E5A83A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5448300" y="5467350"/>
            <a:ext cx="5676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Interfaz eléctrica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448300" y="5791200"/>
            <a:ext cx="5676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Tensión, frecuencia y conexión a potencia de buque definidas por proyecto.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MARÍTIMO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24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矩形 25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PORTAFOLIO SWRO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capacidad diaria define el formato; el agua real define el diseño.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Desde unidades portátiles hasta plantas multicontenedor para comunidades, instalaciones costeras y flotas.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628900"/>
            <a:ext cx="3333750" cy="2609850"/>
          </a:xfrm>
          <a:prstGeom prst="roundRect">
            <a:avLst>
              <a:gd name="adj" fmla="val 6569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76300" y="295275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PORTÁTIL</a:t>
            </a:r>
            <a:endParaRPr sz="15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3486150"/>
            <a:ext cx="2762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0,56–4,10 m³/día</a:t>
            </a:r>
            <a:endParaRPr sz="23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6300" y="403860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28–205 L/h</a:t>
            </a:r>
            <a:endParaRPr sz="15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76300" y="4552950"/>
            <a:ext cx="2781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Móvil · buques · emergencia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4267200" y="2628900"/>
            <a:ext cx="3333750" cy="2609850"/>
          </a:xfrm>
          <a:prstGeom prst="roundRect">
            <a:avLst>
              <a:gd name="adj" fmla="val 6569"/>
            </a:avLst>
          </a:prstGeom>
          <a:solidFill>
            <a:srgbClr val="08274B"/>
          </a:solidFill>
          <a:ln w="9525">
            <a:solidFill>
              <a:srgbClr val="08274B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4533900" y="295275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PEQUEÑO / MEDIO</a:t>
            </a:r>
            <a:endParaRPr sz="15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533900" y="3486150"/>
            <a:ext cx="2762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6–200 m³/día</a:t>
            </a:r>
            <a:endParaRPr sz="232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533900" y="403860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0,3–10 m³/h</a:t>
            </a:r>
            <a:endParaRPr sz="157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533900" y="4552950"/>
            <a:ext cx="2781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D5E7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D5E7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Skid / contenedor · PLC · CIP</a:t>
            </a:r>
            <a:endParaRPr sz="1425" b="0">
              <a:solidFill>
                <a:srgbClr val="D5E7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7924800" y="2628900"/>
            <a:ext cx="3333750" cy="2609850"/>
          </a:xfrm>
          <a:prstGeom prst="roundRect">
            <a:avLst>
              <a:gd name="adj" fmla="val 6569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191500" y="295275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GRANDE</a:t>
            </a:r>
            <a:endParaRPr sz="150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191500" y="3486150"/>
            <a:ext cx="2762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300–600 m³/día</a:t>
            </a:r>
            <a:endParaRPr sz="23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191500" y="403860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15–30 m³/h</a:t>
            </a:r>
            <a:endParaRPr sz="15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91500" y="4552950"/>
            <a:ext cx="2781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20/40 ft · ERD · monitoreo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56197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Referencia SWRO: TDS de alimentación &lt;40.000 ppm · producto ≤500 mg/L · recuperación 30–35%</a:t>
            </a:r>
            <a:endParaRPr sz="1500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MARÍTIMO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25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" name="矩形 20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MÓVIL Y ENERGÍA HÍBRIDA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misma plataforma puede operar con red, generador o prioridad solar.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Adecuada para contingencias, campamentos, puertos, obras temporales y sitios con infraestructura limitada.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rcRect t="6323" b="6323"/>
          <a:stretch>
            <a:fillRect/>
          </a:stretch>
        </p:blipFill>
        <p:spPr>
          <a:xfrm>
            <a:off x="609600" y="2609850"/>
            <a:ext cx="4476750" cy="2857500"/>
          </a:xfrm>
          <a:prstGeom prst="roundRect">
            <a:avLst>
              <a:gd name="adj" fmla="val 5333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5619750" y="2647950"/>
            <a:ext cx="5695950" cy="800100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5886450" y="29146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SOLAR PRIMERO</a:t>
            </a:r>
            <a:endParaRPr sz="16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172450" y="29146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Reduce el consumo diurno de diésel.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5619750" y="3638550"/>
            <a:ext cx="5695950" cy="800100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5886450" y="39052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GENERADOR</a:t>
            </a:r>
            <a:endParaRPr sz="165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172450" y="3771900"/>
            <a:ext cx="2857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Respalda la producción cuando baja el recurso solar.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5619750" y="4629150"/>
            <a:ext cx="5695950" cy="800100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886450" y="48958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RED ELÉCTRICA</a:t>
            </a:r>
            <a:endParaRPr sz="165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172450" y="4762500"/>
            <a:ext cx="2857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Permite operación continua donde existe infraestructura.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09600" y="5810250"/>
            <a:ext cx="10706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Autonomía, batería, horas de operación y respaldo se dimensionan por proyecto.</a:t>
            </a:r>
            <a:endParaRPr sz="15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MÓVIL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26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CASO CERCANO · CHILE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RO de 9,4 m³/h para un proyecto minero de cobre.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Estado: ingeniería y oferta técnica. Requisitos reales del cliente; no presentado como planta ya entregada.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571750"/>
            <a:ext cx="3257550" cy="2952750"/>
          </a:xfrm>
          <a:prstGeom prst="roundRect">
            <a:avLst>
              <a:gd name="adj" fmla="val 5806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95350" y="2857500"/>
            <a:ext cx="26860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4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4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9,4 m³/h</a:t>
            </a:r>
            <a:endParaRPr sz="34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95350" y="3409950"/>
            <a:ext cx="2686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Producción de agua por ósmosis inversa</a:t>
            </a:r>
            <a:endParaRPr sz="1425" b="1">
              <a:solidFill>
                <a:srgbClr val="D6E6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95350" y="4019550"/>
            <a:ext cx="26860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550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550" b="1">
                <a:solidFill>
                  <a:srgbClr val="40D7C4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NCh 409/1</a:t>
            </a:r>
            <a:endParaRPr sz="2550" b="1">
              <a:solidFill>
                <a:srgbClr val="40D7C4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95350" y="4572000"/>
            <a:ext cx="2686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D6E6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Objetivo chileno de calidad de agua potable</a:t>
            </a:r>
            <a:endParaRPr sz="1425" b="1">
              <a:solidFill>
                <a:srgbClr val="D6E6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95350" y="5029200"/>
            <a:ext cx="1066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 + (1)</a:t>
            </a:r>
            <a:endParaRPr sz="210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038350" y="4991100"/>
            <a:ext cx="1543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Bombas de alta presión, producto y rechazo en reserva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4152900" y="2571750"/>
            <a:ext cx="3905250" cy="295275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438650" y="2800350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ALCANCE SOLICITADO</a:t>
            </a:r>
            <a:endParaRPr sz="13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438650" y="3181350"/>
            <a:ext cx="3257550" cy="2057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Pretratamiento + Fe/Mn + dosificación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Filtros de cartucho + RO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PLC/HMI y comunicación por fibra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pH, temperatura, caudal y presión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Muestras, repuestos y consumibles 1 año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Ingeniería de detalle y apoyo de puesta en marcha</a:t>
            </a:r>
            <a:endParaRPr sz="1350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8305800" y="2571750"/>
            <a:ext cx="3276600" cy="295275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1"/>
          <a:srcRect t="15469" b="15469"/>
          <a:stretch>
            <a:fillRect/>
          </a:stretch>
        </p:blipFill>
        <p:spPr>
          <a:xfrm>
            <a:off x="8420100" y="2686050"/>
            <a:ext cx="3048000" cy="2724150"/>
          </a:xfrm>
          <a:prstGeom prst="roundRect">
            <a:avLst>
              <a:gd name="adj" fmla="val 4196"/>
            </a:avLst>
          </a:prstGeom>
        </p:spPr>
      </p:pic>
      <p:sp>
        <p:nvSpPr>
          <p:cNvPr id="19" name="矩形 18"/>
          <p:cNvSpPr>
            <a:spLocks noGrp="1"/>
          </p:cNvSpPr>
          <p:nvPr/>
        </p:nvSpPr>
        <p:spPr>
          <a:xfrm>
            <a:off x="609600" y="57721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CAPACIDADES DE TANQUE</a:t>
            </a:r>
            <a:endParaRPr sz="12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2800350" y="5753100"/>
            <a:ext cx="5638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Industrial 93,75 m³  ·  Rechazo 37,5 m³  ·  Potable 112,5 m³</a:t>
            </a:r>
            <a:endParaRPr sz="13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09600" y="61150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Transferencia a Argentina: misma lógica de redundancia, automatización, FAT y soporte remoto; recalculada para química, altitud, clima y energía del sitio.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CASO CHILE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27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矩形 27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REFERENCIAS DE APLICACIÓN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Los proyectos reales muestran que el valor está en adaptar formato, energía y logística.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Selección de entregas y configuraciones utilizadas por Guanya en mercados internacionales.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l="10539" r="10539"/>
          <a:stretch>
            <a:fillRect/>
          </a:stretch>
        </p:blipFill>
        <p:spPr>
          <a:xfrm>
            <a:off x="609600" y="2647950"/>
            <a:ext cx="3238500" cy="2647950"/>
          </a:xfrm>
          <a:prstGeom prst="roundRect">
            <a:avLst>
              <a:gd name="adj" fmla="val 5755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4267200" y="2628900"/>
            <a:ext cx="3295650" cy="1295400"/>
          </a:xfrm>
          <a:prstGeom prst="roundRect">
            <a:avLst>
              <a:gd name="adj" fmla="val 11765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476750" y="2800350"/>
            <a:ext cx="2819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PACÍFICO SUR</a:t>
            </a:r>
            <a:endParaRPr sz="12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476750" y="31051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205 L/h SWRO solar</a:t>
            </a:r>
            <a:endParaRPr sz="18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476750" y="3429000"/>
            <a:ext cx="2857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Suministro móvil para isla remota.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7829550" y="2628900"/>
            <a:ext cx="3295650" cy="1295400"/>
          </a:xfrm>
          <a:prstGeom prst="roundRect">
            <a:avLst>
              <a:gd name="adj" fmla="val 11765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039100" y="2800350"/>
            <a:ext cx="2819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MALASIA</a:t>
            </a:r>
            <a:endParaRPr sz="12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039100" y="31051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 m³/día SWRO</a:t>
            </a:r>
            <a:endParaRPr sz="18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039100" y="3429000"/>
            <a:ext cx="2857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Equipo compacto para hotel insular.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4267200" y="4038600"/>
            <a:ext cx="3295650" cy="1295400"/>
          </a:xfrm>
          <a:prstGeom prst="roundRect">
            <a:avLst>
              <a:gd name="adj" fmla="val 11765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4476750" y="4210050"/>
            <a:ext cx="2819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REP. DOMINICANA</a:t>
            </a:r>
            <a:endParaRPr sz="12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476750" y="45148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 × 40 ft MBBR + MBR</a:t>
            </a:r>
            <a:endParaRPr sz="18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476750" y="4838700"/>
            <a:ext cx="2857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Tratamiento modular para resort.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圆角矩形 19"/>
          <p:cNvSpPr>
            <a:spLocks noGrp="1"/>
          </p:cNvSpPr>
          <p:nvPr/>
        </p:nvSpPr>
        <p:spPr>
          <a:xfrm>
            <a:off x="7829550" y="4038600"/>
            <a:ext cx="3295650" cy="1295400"/>
          </a:xfrm>
          <a:prstGeom prst="roundRect">
            <a:avLst>
              <a:gd name="adj" fmla="val 11765"/>
            </a:avLst>
          </a:prstGeom>
          <a:solidFill>
            <a:srgbClr val="FFF8E9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039100" y="4210050"/>
            <a:ext cx="2819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INDUSTRIA</a:t>
            </a:r>
            <a:endParaRPr sz="1275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039100" y="45148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1,7–2,0 t/día</a:t>
            </a:r>
            <a:endParaRPr sz="180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039100" y="4838700"/>
            <a:ext cx="2857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Modelo de referencia de evaporación anticorrosiva.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5753100"/>
            <a:ext cx="10668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350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Las especificaciones finales se confirman con agua, demanda, sitio y energía; las referencias no sustituyen el diseño del proyecto.</a:t>
            </a:r>
            <a:endParaRPr sz="1350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CASOS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28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矩形 33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CÓMO INICIAR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Cinco datos permiten convertir una consulta en una propuesta técnica.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Cuanto mejor sea la información de entrada, más precisa será la selección de proceso, capacidad, consumo y precio.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609850"/>
            <a:ext cx="3429000" cy="1200150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00100" y="278130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16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52550" y="27813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ANÁLISIS DE AGUA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00100" y="3181350"/>
            <a:ext cx="3028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TDS, dureza, sílice, Fe/Mn, turbidez, pH, metales y orgánicos.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4324350" y="2609850"/>
            <a:ext cx="3429000" cy="1200150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514850" y="278130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16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067300" y="27813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DEMANDA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514850" y="3181350"/>
            <a:ext cx="3028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m³/día, horas de operación, picos, expansión y continuidad requerida.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8039100" y="2609850"/>
            <a:ext cx="3429000" cy="1200150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229600" y="278130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16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782050" y="27813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OBJETIVO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229600" y="3181350"/>
            <a:ext cx="3028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Potable, proceso, reúso, descarga, condensado o concentración.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09600" y="4057650"/>
            <a:ext cx="3429000" cy="1200150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800100" y="422910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04</a:t>
            </a:r>
            <a:endParaRPr sz="16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352550" y="42291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SITIO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00100" y="4629150"/>
            <a:ext cx="3028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Altitud, temperatura, polvo, logística, espacio, obras y conexiones.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4324350" y="4057650"/>
            <a:ext cx="3429000" cy="1200150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4514850" y="422910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05</a:t>
            </a:r>
            <a:endParaRPr sz="165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5067300" y="42291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ENERGÍA</a:t>
            </a:r>
            <a:endParaRPr sz="157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514850" y="4629150"/>
            <a:ext cx="3028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Tensión/frecuencia, kW disponibles, generador, solar y autonomía.</a:t>
            </a:r>
            <a:endParaRPr sz="135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039100" y="4057650"/>
            <a:ext cx="3619500" cy="1200150"/>
          </a:xfrm>
          <a:prstGeom prst="roundRect">
            <a:avLst>
              <a:gd name="adj" fmla="val 12698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286750" y="42481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RESULTADO</a:t>
            </a:r>
            <a:endParaRPr sz="13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286750" y="4591050"/>
            <a:ext cx="3105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Proceso + capacidad + layout + consumo + plazo + oferta</a:t>
            </a:r>
            <a:endParaRPr sz="157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09600" y="5848350"/>
            <a:ext cx="1066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ANÁLISIS → DISEÑO → FABRICACIÓN → FAT → ENVÍO → SOPORTE</a:t>
            </a:r>
            <a:endParaRPr sz="15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SIGUIENTE PASO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29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74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矩形 26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SEÑALES DE DEMANDA</a:t>
            </a:r>
            <a:endParaRPr sz="12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endParaRPr sz="352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D8E8F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D8E8F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 cartera debe responder tanto al usuario final como a ingenierías, distribuidores y socios EPC locales.</a:t>
            </a:r>
            <a:endParaRPr sz="1425" b="0">
              <a:solidFill>
                <a:srgbClr val="D8E8F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9600" y="2724150"/>
            <a:ext cx="2400300" cy="2724150"/>
          </a:xfrm>
          <a:prstGeom prst="roundRect">
            <a:avLst>
              <a:gd name="adj" fmla="val 6349"/>
            </a:avLst>
          </a:prstGeom>
          <a:solidFill>
            <a:srgbClr val="0D355F"/>
          </a:solidFill>
          <a:ln w="9525">
            <a:solidFill>
              <a:srgbClr val="245179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38200" y="2990850"/>
            <a:ext cx="68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232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838200" y="3543300"/>
            <a:ext cx="19431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 / EPCM</a:t>
            </a:r>
            <a:endParaRPr sz="18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838200" y="4362450"/>
            <a:ext cx="1943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BWRO contenerizado, agua de campamento, reúso, alta altitud y energía híbrida.</a:t>
            </a:r>
            <a:endParaRPr sz="1425" b="0">
              <a:solidFill>
                <a:srgbClr val="CCE0E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48050" y="2724150"/>
            <a:ext cx="2400300" cy="2724150"/>
          </a:xfrm>
          <a:prstGeom prst="roundRect">
            <a:avLst>
              <a:gd name="adj" fmla="val 6349"/>
            </a:avLst>
          </a:prstGeom>
          <a:solidFill>
            <a:srgbClr val="0B2F56"/>
          </a:solidFill>
          <a:ln w="9525">
            <a:solidFill>
              <a:srgbClr val="245179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3676650" y="2990850"/>
            <a:ext cx="68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232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3676650" y="3543300"/>
            <a:ext cx="19431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AMBIENTAL / SANEAMIENTO</a:t>
            </a:r>
            <a:endParaRPr sz="18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3676650" y="4362450"/>
            <a:ext cx="1943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MBR/MBBR modular, efluentes líquidos, agua contaminada y plantas municipales.</a:t>
            </a:r>
            <a:endParaRPr sz="1425" b="0">
              <a:solidFill>
                <a:srgbClr val="CCE0E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圆角矩形 14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6286500" y="2724150"/>
            <a:ext cx="2400300" cy="2724150"/>
          </a:xfrm>
          <a:prstGeom prst="roundRect">
            <a:avLst>
              <a:gd name="adj" fmla="val 6349"/>
            </a:avLst>
          </a:prstGeom>
          <a:solidFill>
            <a:srgbClr val="0B2F56"/>
          </a:solidFill>
          <a:ln w="9525">
            <a:solidFill>
              <a:srgbClr val="245179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515100" y="2990850"/>
            <a:ext cx="68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232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6515100" y="3543300"/>
            <a:ext cx="19431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MARÍTIMO / PUERTOS</a:t>
            </a:r>
            <a:endParaRPr sz="18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515100" y="4362450"/>
            <a:ext cx="1943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SWRO compacto para buques, astilleros, puertos, offshore y contingencias.</a:t>
            </a:r>
            <a:endParaRPr sz="1425" b="0">
              <a:solidFill>
                <a:srgbClr val="CCE0E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圆角矩形 18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9124950" y="2724150"/>
            <a:ext cx="2400300" cy="2724150"/>
          </a:xfrm>
          <a:prstGeom prst="roundRect">
            <a:avLst>
              <a:gd name="adj" fmla="val 6349"/>
            </a:avLst>
          </a:prstGeom>
          <a:solidFill>
            <a:srgbClr val="0B2F56"/>
          </a:solidFill>
          <a:ln w="9525">
            <a:solidFill>
              <a:srgbClr val="245179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9353550" y="2990850"/>
            <a:ext cx="685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325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04</a:t>
            </a:r>
            <a:endParaRPr sz="2325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9353550" y="3543300"/>
            <a:ext cx="19431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SOCIO / DISTRIBUCIÓN</a:t>
            </a:r>
            <a:endParaRPr sz="18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9353550" y="4362450"/>
            <a:ext cx="1943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CCE0E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Precio de fábrica, OEM, documentación, FAT y soporte técnico al socio local.</a:t>
            </a:r>
            <a:endParaRPr sz="1425" b="0">
              <a:solidFill>
                <a:srgbClr val="CCE0E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5810250"/>
            <a:ext cx="10668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Conclusión comercial: una sola línea de RO no cubre el mercado; la ventaja está en combinar membranas, tratamiento biológico, evaporación y formatos móviles.</a:t>
            </a:r>
            <a:endParaRPr sz="16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DEMANDA</a:t>
            </a:r>
            <a:endParaRPr sz="975" b="0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10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56565" y="952500"/>
            <a:ext cx="11216005" cy="825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3600">
                <a:solidFill>
                  <a:schemeClr val="bg1"/>
                </a:solidFill>
              </a:rPr>
              <a:t>La situaci</a:t>
            </a:r>
            <a:r>
              <a:rPr lang="en-US" altLang="en-US" sz="3600">
                <a:solidFill>
                  <a:schemeClr val="bg1"/>
                </a:solidFill>
              </a:rPr>
              <a:t>ó</a:t>
            </a:r>
            <a:r>
              <a:rPr lang="en-US" altLang="zh-CN" sz="3600">
                <a:solidFill>
                  <a:schemeClr val="bg1"/>
                </a:solidFill>
              </a:rPr>
              <a:t>n de la demanda de mercado de 4 segmentos del tratamiento de agua en Argentina</a:t>
            </a:r>
            <a:endParaRPr lang="en-US" altLang="zh-CN" sz="3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74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rcRect l="22685" r="22685"/>
          <a:stretch>
            <a:fillRect/>
          </a:stretch>
        </p:blipFill>
        <p:spPr>
          <a:xfrm>
            <a:off x="6572250" y="0"/>
            <a:ext cx="561975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7239000" cy="685800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096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15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1390650"/>
            <a:ext cx="56197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7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7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Diseñemos la solución</a:t>
            </a:r>
            <a:endParaRPr sz="37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37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7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correcta para su agua.</a:t>
            </a:r>
            <a:endParaRPr sz="37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2952750"/>
            <a:ext cx="5334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D5E7F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D5E7F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Envíenos el análisis, la demanda diaria, la ubicación y la energía disponible.</a:t>
            </a:r>
            <a:endParaRPr sz="1725" b="0">
              <a:solidFill>
                <a:srgbClr val="D5E7F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4267200"/>
            <a:ext cx="4857750" cy="19050"/>
          </a:xfrm>
          <a:prstGeom prst="rect">
            <a:avLst/>
          </a:prstGeom>
          <a:solidFill>
            <a:srgbClr val="3F6D8F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45720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Cindy Zheng · International Sales</a:t>
            </a:r>
            <a:endParaRPr sz="16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5029200"/>
            <a:ext cx="4953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CDE1E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0">
                <a:solidFill>
                  <a:srgbClr val="CDE1E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WhatsApp  +86 199 2672 5289</a:t>
            </a:r>
            <a:endParaRPr sz="1650" b="0">
              <a:solidFill>
                <a:srgbClr val="CDE1E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650" b="0">
                <a:solidFill>
                  <a:srgbClr val="CDE1E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0">
                <a:solidFill>
                  <a:srgbClr val="CDE1E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Email  export@guanyahb.com</a:t>
            </a:r>
            <a:endParaRPr sz="1650" b="0">
              <a:solidFill>
                <a:srgbClr val="CDE1E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650" b="0">
                <a:solidFill>
                  <a:srgbClr val="CDE1E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50" b="0">
                <a:solidFill>
                  <a:srgbClr val="CDE1E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Web  www.guanyaenvironmental.com</a:t>
            </a:r>
            <a:endParaRPr sz="1650" b="0">
              <a:solidFill>
                <a:srgbClr val="CDE1E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324600"/>
            <a:ext cx="542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9FBFD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9FBFD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Guangdong Guanya Environmental Protection Technology Co., Ltd.</a:t>
            </a:r>
            <a:endParaRPr sz="1050" b="0">
              <a:solidFill>
                <a:srgbClr val="9FBFD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QUIÉN ES GUANYA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Una fábrica de tratamiento de agua preparada para proyectos internacionales.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Un solo equipo conecta el análisis de agua, la ingeniería, la fabricación, el FAT, la exportación y el soporte remoto.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rcRect t="306" b="306"/>
          <a:stretch>
            <a:fillRect/>
          </a:stretch>
        </p:blipFill>
        <p:spPr>
          <a:xfrm>
            <a:off x="609600" y="2571750"/>
            <a:ext cx="4667250" cy="3143250"/>
          </a:xfrm>
          <a:prstGeom prst="roundRect">
            <a:avLst>
              <a:gd name="adj" fmla="val 4848"/>
            </a:avLst>
          </a:prstGeom>
        </p:spPr>
      </p:pic>
      <p:sp>
        <p:nvSpPr>
          <p:cNvPr id="8" name="矩形 7"/>
          <p:cNvSpPr>
            <a:spLocks noGrp="1"/>
          </p:cNvSpPr>
          <p:nvPr/>
        </p:nvSpPr>
        <p:spPr>
          <a:xfrm>
            <a:off x="5715000" y="2819400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15+</a:t>
            </a:r>
            <a:endParaRPr sz="39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5715000" y="3371850"/>
            <a:ext cx="1619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Años de experiencia</a:t>
            </a:r>
            <a:endParaRPr sz="142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858125" y="2819400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50+</a:t>
            </a:r>
            <a:endParaRPr sz="39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7858125" y="3371850"/>
            <a:ext cx="1619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Países atendidos</a:t>
            </a:r>
            <a:endParaRPr sz="142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810750" y="2819400"/>
            <a:ext cx="1714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9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9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500+</a:t>
            </a:r>
            <a:endParaRPr sz="390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810750" y="3371850"/>
            <a:ext cx="1714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Proyectos completados</a:t>
            </a:r>
            <a:endParaRPr sz="142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5715000" y="4286250"/>
            <a:ext cx="5715000" cy="28575"/>
          </a:xfrm>
          <a:prstGeom prst="rect">
            <a:avLst/>
          </a:prstGeom>
          <a:solidFill>
            <a:srgbClr val="C7D9E5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715000" y="4591050"/>
            <a:ext cx="2209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8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850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30–60 días</a:t>
            </a:r>
            <a:endParaRPr sz="2850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715000" y="5086350"/>
            <a:ext cx="26479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Plazo de fabricación de referencia después de confirmar el diseño.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858250" y="45910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7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Fabricación directa</a:t>
            </a:r>
            <a:endParaRPr sz="187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858250" y="5010150"/>
            <a:ext cx="2438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Más flexibilidad técnica y menor dependencia de cadenas de distribución largas.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EMPRESA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04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矩形 22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CAPACIDAD INTEGRAL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Diseño e integración bajo responsabilidad de una sola fábrica.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objetivo es reducir interfaces, trabajo improvisado en obra y riesgo de puesta en marcha.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rcRect l="8884" r="8884"/>
          <a:stretch>
            <a:fillRect/>
          </a:stretch>
        </p:blipFill>
        <p:spPr>
          <a:xfrm>
            <a:off x="6572250" y="2381250"/>
            <a:ext cx="5010150" cy="3429000"/>
          </a:xfrm>
          <a:prstGeom prst="roundRect">
            <a:avLst>
              <a:gd name="adj" fmla="val 4444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609600" y="26003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38200" y="2533650"/>
            <a:ext cx="510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Ingeniería de proceso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38200" y="2857500"/>
            <a:ext cx="5105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Revisión de agua, selección de proceso, balance, recuperación, materiales y layout.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609600" y="35528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38200" y="3486150"/>
            <a:ext cx="510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Integración del sistema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38200" y="3810000"/>
            <a:ext cx="5105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Bombas, membranas, tuberías, instrumentos, tablero eléctrico y PLC/HMI.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609600" y="45053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39B98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38200" y="4438650"/>
            <a:ext cx="510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FAT documentado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38200" y="4762500"/>
            <a:ext cx="5105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Pruebas de presión, caudal, conductividad, secuencias, alarmas y protecciones.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609600" y="5457825"/>
            <a:ext cx="104775" cy="104775"/>
          </a:xfrm>
          <a:prstGeom prst="roundRect">
            <a:avLst>
              <a:gd name="adj" fmla="val 50000"/>
            </a:avLst>
          </a:prstGeom>
          <a:solidFill>
            <a:srgbClr val="E5A83A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38200" y="5391150"/>
            <a:ext cx="510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Preparación internacional</a:t>
            </a:r>
            <a:endParaRPr sz="17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38200" y="5715000"/>
            <a:ext cx="5105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Embalaje, planos, manuales, repuestos, guía de instalación y soporte remoto.</a:t>
            </a:r>
            <a:endParaRPr sz="1500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EMPRESA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05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矩形 17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CALIDAD VERIFICABLE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Los sistemas de gestión respaldan el control antes del embarque.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Certificaciones de gestión y control funcional reducen el riesgo para compradores, socios EPC y usuarios finales.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2892" y="2400300"/>
            <a:ext cx="5926667" cy="3333750"/>
          </a:xfrm>
          <a:prstGeom prst="roundRect">
            <a:avLst>
              <a:gd name="adj" fmla="val 3429"/>
            </a:avLst>
          </a:prstGeom>
        </p:spPr>
      </p:pic>
      <p:sp>
        <p:nvSpPr>
          <p:cNvPr id="8" name="矩形 7"/>
          <p:cNvSpPr>
            <a:spLocks noGrp="1"/>
          </p:cNvSpPr>
          <p:nvPr/>
        </p:nvSpPr>
        <p:spPr>
          <a:xfrm>
            <a:off x="8096250" y="262890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ISO 9001</a:t>
            </a:r>
            <a:endParaRPr sz="21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096250" y="297180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Gestión de calidad</a:t>
            </a:r>
            <a:endParaRPr sz="15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096250" y="34861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39B98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ISO 14001</a:t>
            </a:r>
            <a:endParaRPr sz="2100" b="1">
              <a:solidFill>
                <a:srgbClr val="39B98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096250" y="382905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Gestión ambiental</a:t>
            </a:r>
            <a:endParaRPr sz="15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096250" y="434340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ISO 45001</a:t>
            </a:r>
            <a:endParaRPr sz="210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096250" y="4686300"/>
            <a:ext cx="3048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Seguridad y salud ocupacional</a:t>
            </a:r>
            <a:endParaRPr sz="15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096250" y="531495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SERVICIO POSVENTA 5 ESTRELLAS</a:t>
            </a:r>
            <a:endParaRPr sz="135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CALIDAD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06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矩形 18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MODELO DE COOPERACIÓN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aporta el núcleo tecnológico; el socio argentino completa la ejecución local.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Esta estructura encaja con ingenierías, proveedores mineros, firmas ambientales, astilleros y distribuidores técnicos.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476500"/>
            <a:ext cx="4953000" cy="2895600"/>
          </a:xfrm>
          <a:prstGeom prst="roundRect">
            <a:avLst>
              <a:gd name="adj" fmla="val 5921"/>
            </a:avLst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78130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025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· FÁBRICA</a:t>
            </a:r>
            <a:endParaRPr sz="2025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3314700"/>
            <a:ext cx="4000500" cy="1695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Análisis y diseño de proceso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Equipos y automatización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Integración y FAT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Documentación técnica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Embalaje y soporte remoto</a:t>
            </a:r>
            <a:endParaRPr sz="1725" b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6629400" y="2476500"/>
            <a:ext cx="4953000" cy="2895600"/>
          </a:xfrm>
          <a:prstGeom prst="roundRect">
            <a:avLst>
              <a:gd name="adj" fmla="val 5921"/>
            </a:avLst>
          </a:prstGeom>
          <a:solidFill>
            <a:srgbClr val="FFFFFF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934200" y="2781300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025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SOCIO LOCAL · ARGENTINA</a:t>
            </a:r>
            <a:endParaRPr sz="2025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934200" y="3314700"/>
            <a:ext cx="4000500" cy="1695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Desarrollo comercial y licitaciones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Ingeniería local y permisos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Obras civiles y montaje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Puesta en marcha conjunta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0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Servicio y repuestos locales</a:t>
            </a:r>
            <a:endParaRPr sz="1725" b="0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5295900" y="3600450"/>
            <a:ext cx="1600200" cy="552450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5486400" y="3752850"/>
            <a:ext cx="1219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PROYECTO</a:t>
            </a:r>
            <a:endParaRPr sz="15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5734050"/>
            <a:ext cx="10972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Suministro por proyecto · Licitación conjunta / EPCM · Distribución no exclusiva · OEM / marca privada</a:t>
            </a:r>
            <a:endParaRPr sz="1575" b="1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COOPERACIÓN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07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74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l="21198" r="21198"/>
          <a:stretch>
            <a:fillRect/>
          </a:stretch>
        </p:blipFill>
        <p:spPr>
          <a:xfrm>
            <a:off x="5953125" y="0"/>
            <a:ext cx="6238875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6477000" cy="6858000"/>
          </a:xfrm>
          <a:prstGeom prst="rect">
            <a:avLst/>
          </a:prstGeom>
          <a:solidFill>
            <a:srgbClr val="08274B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200150"/>
            <a:ext cx="800100" cy="57150"/>
          </a:xfrm>
          <a:prstGeom prst="rect">
            <a:avLst/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1466850"/>
            <a:ext cx="152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21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21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2114550"/>
            <a:ext cx="4953000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4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465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 ARGENTINA</a:t>
            </a:r>
            <a:endParaRPr sz="465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4076700"/>
            <a:ext cx="46863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875" b="0">
                <a:solidFill>
                  <a:srgbClr val="D3E4F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75" b="0">
                <a:solidFill>
                  <a:srgbClr val="D3E4F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Soluciones diferenciadas para litio en Catamarca y cobre en San Juan/Mendoza: agua de aporte, reúso, efluentes y alta montaña.</a:t>
            </a:r>
            <a:endParaRPr sz="1875" b="0">
              <a:solidFill>
                <a:srgbClr val="D3E4F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5905500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9FC1D6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9FC1D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BDD2E2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975" b="0">
              <a:solidFill>
                <a:srgbClr val="BDD2E2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08</a:t>
            </a:r>
            <a:endParaRPr sz="105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矩形 26"/>
          <p:cNvSpPr>
            <a:spLocks noGrp="1"/>
          </p:cNvSpPr>
          <p:nvPr/>
        </p:nvSpPr>
        <p:spPr>
          <a:xfrm>
            <a:off x="457200" y="2286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8274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</a:t>
            </a:r>
            <a:endParaRPr sz="1200" b="1">
              <a:solidFill>
                <a:srgbClr val="08274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257300" y="22860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WATER SOLUTION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57200" y="495300"/>
            <a:ext cx="11277600" cy="28575"/>
          </a:xfrm>
          <a:prstGeom prst="rect">
            <a:avLst/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72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MAPA DE OPORTUNIDAD</a:t>
            </a:r>
            <a:endParaRPr sz="12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009650"/>
            <a:ext cx="10668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3525" b="1">
                <a:solidFill>
                  <a:srgbClr val="0A254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Catamarca, San Juan y Mendoza requieren tres arquitecturas de agua.</a:t>
            </a:r>
            <a:endParaRPr sz="3525" b="1">
              <a:solidFill>
                <a:srgbClr val="0A254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764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42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 portafolio oficial 2026 muestra litio concentrado en el NOA y cobre a lo largo del corredor andino central.</a:t>
            </a:r>
            <a:endParaRPr sz="142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09600" y="2552700"/>
            <a:ext cx="5562600" cy="3124200"/>
          </a:xfrm>
          <a:prstGeom prst="roundRect">
            <a:avLst>
              <a:gd name="adj" fmla="val 4878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t="30567" b="30567"/>
          <a:stretch>
            <a:fillRect/>
          </a:stretch>
        </p:blipFill>
        <p:spPr>
          <a:xfrm>
            <a:off x="685800" y="2628900"/>
            <a:ext cx="5410200" cy="2971800"/>
          </a:xfrm>
          <a:prstGeom prst="roundRect">
            <a:avLst>
              <a:gd name="adj" fmla="val 3846"/>
            </a:avLst>
          </a:prstGeom>
        </p:spPr>
      </p:pic>
      <p:sp>
        <p:nvSpPr>
          <p:cNvPr id="9" name="圆角矩形 8"/>
          <p:cNvSpPr>
            <a:spLocks noGrp="1"/>
          </p:cNvSpPr>
          <p:nvPr/>
        </p:nvSpPr>
        <p:spPr>
          <a:xfrm>
            <a:off x="4286250" y="2743200"/>
            <a:ext cx="1657350" cy="1695450"/>
          </a:xfrm>
          <a:prstGeom prst="roundRect">
            <a:avLst>
              <a:gd name="adj" fmla="val 5747"/>
            </a:avLst>
          </a:prstGeom>
          <a:solidFill>
            <a:srgbClr val="FFFFFF"/>
          </a:solidFill>
          <a:ln w="38100">
            <a:solidFill>
              <a:srgbClr val="FFFFFF"/>
            </a:solidFill>
            <a:prstDash val="solid"/>
          </a:ln>
        </p:spPr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/>
          <a:srcRect t="13748" b="13748"/>
          <a:stretch>
            <a:fillRect/>
          </a:stretch>
        </p:blipFill>
        <p:spPr>
          <a:xfrm>
            <a:off x="4343400" y="2800350"/>
            <a:ext cx="1543050" cy="1581150"/>
          </a:xfrm>
          <a:prstGeom prst="roundRect">
            <a:avLst>
              <a:gd name="adj" fmla="val 4938"/>
            </a:avLst>
          </a:prstGeom>
        </p:spPr>
      </p:pic>
      <p:sp>
        <p:nvSpPr>
          <p:cNvPr id="11" name="圆角矩形 10"/>
          <p:cNvSpPr>
            <a:spLocks noGrp="1"/>
          </p:cNvSpPr>
          <p:nvPr/>
        </p:nvSpPr>
        <p:spPr>
          <a:xfrm>
            <a:off x="6572250" y="2552700"/>
            <a:ext cx="5010150" cy="876300"/>
          </a:xfrm>
          <a:prstGeom prst="roundRect">
            <a:avLst>
              <a:gd name="adj" fmla="val 15217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2" name="圆角矩形 11"/>
          <p:cNvSpPr>
            <a:spLocks noGrp="1"/>
          </p:cNvSpPr>
          <p:nvPr/>
        </p:nvSpPr>
        <p:spPr>
          <a:xfrm>
            <a:off x="6572250" y="2552700"/>
            <a:ext cx="85725" cy="876300"/>
          </a:xfrm>
          <a:prstGeom prst="roundRect">
            <a:avLst>
              <a:gd name="adj" fmla="val 50000"/>
            </a:avLst>
          </a:prstGeom>
          <a:solidFill>
            <a:srgbClr val="12BFE8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6800850" y="2686050"/>
            <a:ext cx="45148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12BFE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CATAMARCA · LITIO</a:t>
            </a:r>
            <a:endParaRPr sz="1500" b="1">
              <a:solidFill>
                <a:srgbClr val="12BFE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800850" y="2971800"/>
            <a:ext cx="4514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Agua potable y de servicio, boro/dureza/sulfatos, reúso y balance hídrico.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6572250" y="3600450"/>
            <a:ext cx="5010150" cy="876300"/>
          </a:xfrm>
          <a:prstGeom prst="roundRect">
            <a:avLst>
              <a:gd name="adj" fmla="val 15217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16" name="圆角矩形 15"/>
          <p:cNvSpPr>
            <a:spLocks noGrp="1"/>
          </p:cNvSpPr>
          <p:nvPr/>
        </p:nvSpPr>
        <p:spPr>
          <a:xfrm>
            <a:off x="6572250" y="3600450"/>
            <a:ext cx="85725" cy="876300"/>
          </a:xfrm>
          <a:prstGeom prst="roundRect">
            <a:avLst>
              <a:gd name="adj" fmla="val 50000"/>
            </a:avLst>
          </a:prstGeom>
          <a:solidFill>
            <a:srgbClr val="0B66B3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800850" y="3733800"/>
            <a:ext cx="45148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SAN JUAN · COBRE</a:t>
            </a:r>
            <a:endParaRPr sz="150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800850" y="4019550"/>
            <a:ext cx="4514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Alta montaña, agua de proceso, corrientes con sólidos/metales y operación remota.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572250" y="4648200"/>
            <a:ext cx="5010150" cy="876300"/>
          </a:xfrm>
          <a:prstGeom prst="roundRect">
            <a:avLst>
              <a:gd name="adj" fmla="val 15217"/>
            </a:avLst>
          </a:prstGeom>
          <a:solidFill>
            <a:srgbClr val="F7FBFD"/>
          </a:solidFill>
          <a:ln w="9525">
            <a:solidFill>
              <a:srgbClr val="C7D9E5"/>
            </a:solidFill>
            <a:prstDash val="solid"/>
          </a:ln>
        </p:spPr>
      </p:sp>
      <p:sp>
        <p:nvSpPr>
          <p:cNvPr id="20" name="圆角矩形 19"/>
          <p:cNvSpPr>
            <a:spLocks noGrp="1"/>
          </p:cNvSpPr>
          <p:nvPr/>
        </p:nvSpPr>
        <p:spPr>
          <a:xfrm>
            <a:off x="6572250" y="4648200"/>
            <a:ext cx="85725" cy="876300"/>
          </a:xfrm>
          <a:prstGeom prst="roundRect">
            <a:avLst>
              <a:gd name="adj" fmla="val 50000"/>
            </a:avLst>
          </a:prstGeom>
          <a:solidFill>
            <a:srgbClr val="E5A83A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800850" y="4781550"/>
            <a:ext cx="45148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E5A83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MENDOZA · COBRE</a:t>
            </a:r>
            <a:endParaRPr sz="1500" b="1">
              <a:solidFill>
                <a:srgbClr val="E5A83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800850" y="5067300"/>
            <a:ext cx="4514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27435C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Escalabilidad modular, escasez hídrica, control de calidad y preparación por etapas.</a:t>
            </a:r>
            <a:endParaRPr sz="1275" b="0">
              <a:solidFill>
                <a:srgbClr val="27435C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5848350"/>
            <a:ext cx="10972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Mapa de cobre con inserto de litio · Fuente: Secretaría de Minería, Portfolio 2026</a:t>
            </a:r>
            <a:endParaRPr sz="12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57200" y="655320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1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GUANYA WATER SOLUTION</a:t>
            </a:r>
            <a:endParaRPr sz="975" b="1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476750" y="6553200"/>
            <a:ext cx="3238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ctr">
              <a:def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75" b="0">
                <a:solidFill>
                  <a:srgbClr val="667C9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MINERÍA</a:t>
            </a:r>
            <a:endParaRPr sz="975" b="0">
              <a:solidFill>
                <a:srgbClr val="667C9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11287125" y="65151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/>
          <a:lstStyle/>
          <a:p>
            <a:pPr algn="r">
              <a:def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1">
                <a:solidFill>
                  <a:srgbClr val="0B66B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09</a:t>
            </a:r>
            <a:endParaRPr sz="1050" b="1">
              <a:solidFill>
                <a:srgbClr val="0B66B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0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1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2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3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4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5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16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2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3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4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5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6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7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8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ags/tag9.xml><?xml version="1.0" encoding="utf-8"?>
<p:tagLst xmlns:p="http://schemas.openxmlformats.org/presentationml/2006/main">
  <p:tag name="KSO_WM_DIAGRAM_VIRTUALLY_FRAME" val="{&quot;height&quot;:214.5,&quot;left&quot;:48,&quot;top&quot;:214.5,&quot;width&quot;:859.5}"/>
</p:tagLst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16591</Words>
  <Application>WPS 演示</Application>
  <PresentationFormat>Converted Presentation</PresentationFormat>
  <Paragraphs>1075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8" baseType="lpstr">
      <vt:lpstr>Arial</vt:lpstr>
      <vt:lpstr>宋体</vt:lpstr>
      <vt:lpstr>Wingdings</vt:lpstr>
      <vt:lpstr>Arial</vt:lpstr>
      <vt:lpstr>微软雅黑</vt:lpstr>
      <vt:lpstr>Arial Unicode MS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花壳贝</cp:lastModifiedBy>
  <cp:revision>1</cp:revision>
  <dcterms:created xsi:type="dcterms:W3CDTF">2026-08-26T10:34:02Z</dcterms:created>
  <dcterms:modified xsi:type="dcterms:W3CDTF">2026-08-26T10:34:02Z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24958486DE794B5CA388B53BCEA3F564_12</vt:lpwstr>
  </property>
</Properties>
</file>