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e7779a07c0b4c26" /><Relationship Type="http://schemas.openxmlformats.org/officeDocument/2006/relationships/extended-properties" Target="/docProps/app.xml" Id="R26dbd35d8d63400e" /><Relationship Type="http://schemas.openxmlformats.org/officeDocument/2006/relationships/officeDocument" Target="/ppt/presentation.xml" Id="R80b87b05c4ba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76dacadb294b1e"/>
  </p:sldMasterIdLst>
  <p:notesMasterIdLst>
    <p:notesMasterId xmlns:r="http://schemas.openxmlformats.org/officeDocument/2006/relationships" r:id="R42e81ed1aa364325"/>
  </p:notesMasterIdLst>
  <p:sldIdLst>
    <p:sldId xmlns:r="http://schemas.openxmlformats.org/officeDocument/2006/relationships" id="256" r:id="R42bb7fc5f6cd481c"/>
    <p:sldId xmlns:r="http://schemas.openxmlformats.org/officeDocument/2006/relationships" id="257" r:id="R303fe4383f314697"/>
    <p:sldId xmlns:r="http://schemas.openxmlformats.org/officeDocument/2006/relationships" id="258" r:id="R988c6f148d614ef2"/>
    <p:sldId xmlns:r="http://schemas.openxmlformats.org/officeDocument/2006/relationships" id="259" r:id="Rb7dc42ff159d488e"/>
    <p:sldId xmlns:r="http://schemas.openxmlformats.org/officeDocument/2006/relationships" id="260" r:id="Rbf217a7341bd45bf"/>
    <p:sldId xmlns:r="http://schemas.openxmlformats.org/officeDocument/2006/relationships" id="261" r:id="Re47c96cd6142426d"/>
    <p:sldId xmlns:r="http://schemas.openxmlformats.org/officeDocument/2006/relationships" id="262" r:id="Ra6010748b6cc4ea0"/>
    <p:sldId xmlns:r="http://schemas.openxmlformats.org/officeDocument/2006/relationships" id="263" r:id="R6a3920669ca54b14"/>
    <p:sldId xmlns:r="http://schemas.openxmlformats.org/officeDocument/2006/relationships" id="264" r:id="Rd26460d3025b4aa7"/>
    <p:sldId xmlns:r="http://schemas.openxmlformats.org/officeDocument/2006/relationships" id="265" r:id="Rdcade553589845fa"/>
    <p:sldId xmlns:r="http://schemas.openxmlformats.org/officeDocument/2006/relationships" id="266" r:id="Rdeaf0939047c433e"/>
    <p:sldId xmlns:r="http://schemas.openxmlformats.org/officeDocument/2006/relationships" id="267" r:id="R277fbbda57fc47fd"/>
    <p:sldId xmlns:r="http://schemas.openxmlformats.org/officeDocument/2006/relationships" id="268" r:id="Re72b81f4ee4b4eff"/>
    <p:sldId xmlns:r="http://schemas.openxmlformats.org/officeDocument/2006/relationships" id="269" r:id="R347be030b5fc463f"/>
    <p:sldId xmlns:r="http://schemas.openxmlformats.org/officeDocument/2006/relationships" id="270" r:id="Rca77b3494e5e4bb5"/>
    <p:sldId xmlns:r="http://schemas.openxmlformats.org/officeDocument/2006/relationships" id="271" r:id="Rb4ac6713651f4152"/>
    <p:sldId xmlns:r="http://schemas.openxmlformats.org/officeDocument/2006/relationships" id="272" r:id="Rd6feff9cc83b4bc8"/>
    <p:sldId xmlns:r="http://schemas.openxmlformats.org/officeDocument/2006/relationships" id="273" r:id="R32d39ac860ac435d"/>
    <p:sldId xmlns:r="http://schemas.openxmlformats.org/officeDocument/2006/relationships" id="274" r:id="R89b338d0185145a5"/>
    <p:sldId xmlns:r="http://schemas.openxmlformats.org/officeDocument/2006/relationships" id="275" r:id="R45840ae6f0fe4686"/>
    <p:sldId xmlns:r="http://schemas.openxmlformats.org/officeDocument/2006/relationships" id="276" r:id="Rf4ce1cb2b327478b"/>
    <p:sldId xmlns:r="http://schemas.openxmlformats.org/officeDocument/2006/relationships" id="277" r:id="Rb063b7474c904b06"/>
    <p:sldId xmlns:r="http://schemas.openxmlformats.org/officeDocument/2006/relationships" id="278" r:id="R0c71b79a15984aa8"/>
    <p:sldId xmlns:r="http://schemas.openxmlformats.org/officeDocument/2006/relationships" id="279" r:id="R8d2384ee34544c7b"/>
    <p:sldId xmlns:r="http://schemas.openxmlformats.org/officeDocument/2006/relationships" id="280" r:id="R05201cafb26a4c92"/>
    <p:sldId xmlns:r="http://schemas.openxmlformats.org/officeDocument/2006/relationships" id="281" r:id="R15f9214c3f3f493a"/>
    <p:sldId xmlns:r="http://schemas.openxmlformats.org/officeDocument/2006/relationships" id="282" r:id="Rc44ab441beaa437a"/>
    <p:sldId xmlns:r="http://schemas.openxmlformats.org/officeDocument/2006/relationships" id="283" r:id="Ra294212802314aed"/>
    <p:sldId xmlns:r="http://schemas.openxmlformats.org/officeDocument/2006/relationships" id="284" r:id="R0c090345579a43df"/>
    <p:sldId xmlns:r="http://schemas.openxmlformats.org/officeDocument/2006/relationships" id="285" r:id="R9475da54af08436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8ac4f8a5f5d4a17" /><Relationship Type="http://schemas.openxmlformats.org/officeDocument/2006/relationships/slideMaster" Target="/ppt/slideMasters/slideMaster1.xml" Id="Rcb76dacadb294b1e" /><Relationship Type="http://schemas.openxmlformats.org/officeDocument/2006/relationships/notesMaster" Target="/ppt/notesMasters/notesMaster1.xml" Id="R42e81ed1aa364325" /><Relationship Type="http://schemas.openxmlformats.org/officeDocument/2006/relationships/presProps" Target="/ppt/presProps.xml" Id="R48329d1afd1d4f59" /><Relationship Type="http://schemas.openxmlformats.org/officeDocument/2006/relationships/viewProps" Target="/ppt/viewProps.xml" Id="R29c1c7ed05814888" /><Relationship Type="http://schemas.openxmlformats.org/officeDocument/2006/relationships/tableStyles" Target="/ppt/tableStyles.xml" Id="Re4d3f198933e473f" /><Relationship Type="http://schemas.openxmlformats.org/officeDocument/2006/relationships/slide" Target="/ppt/slides/slide1.xml" Id="R42bb7fc5f6cd481c" /><Relationship Type="http://schemas.openxmlformats.org/officeDocument/2006/relationships/slide" Target="/ppt/slides/slide2.xml" Id="R303fe4383f314697" /><Relationship Type="http://schemas.openxmlformats.org/officeDocument/2006/relationships/slide" Target="/ppt/slides/slide3.xml" Id="R988c6f148d614ef2" /><Relationship Type="http://schemas.openxmlformats.org/officeDocument/2006/relationships/slide" Target="/ppt/slides/slide4.xml" Id="Rb7dc42ff159d488e" /><Relationship Type="http://schemas.openxmlformats.org/officeDocument/2006/relationships/slide" Target="/ppt/slides/slide5.xml" Id="Rbf217a7341bd45bf" /><Relationship Type="http://schemas.openxmlformats.org/officeDocument/2006/relationships/slide" Target="/ppt/slides/slide6.xml" Id="Re47c96cd6142426d" /><Relationship Type="http://schemas.openxmlformats.org/officeDocument/2006/relationships/slide" Target="/ppt/slides/slide7.xml" Id="Ra6010748b6cc4ea0" /><Relationship Type="http://schemas.openxmlformats.org/officeDocument/2006/relationships/slide" Target="/ppt/slides/slide8.xml" Id="R6a3920669ca54b14" /><Relationship Type="http://schemas.openxmlformats.org/officeDocument/2006/relationships/slide" Target="/ppt/slides/slide9.xml" Id="Rd26460d3025b4aa7" /><Relationship Type="http://schemas.openxmlformats.org/officeDocument/2006/relationships/slide" Target="/ppt/slides/slide10.xml" Id="Rdcade553589845fa" /><Relationship Type="http://schemas.openxmlformats.org/officeDocument/2006/relationships/slide" Target="/ppt/slides/slide11.xml" Id="Rdeaf0939047c433e" /><Relationship Type="http://schemas.openxmlformats.org/officeDocument/2006/relationships/slide" Target="/ppt/slides/slide12.xml" Id="R277fbbda57fc47fd" /><Relationship Type="http://schemas.openxmlformats.org/officeDocument/2006/relationships/slide" Target="/ppt/slides/slide13.xml" Id="Re72b81f4ee4b4eff" /><Relationship Type="http://schemas.openxmlformats.org/officeDocument/2006/relationships/slide" Target="/ppt/slides/slide14.xml" Id="R347be030b5fc463f" /><Relationship Type="http://schemas.openxmlformats.org/officeDocument/2006/relationships/slide" Target="/ppt/slides/slide15.xml" Id="Rca77b3494e5e4bb5" /><Relationship Type="http://schemas.openxmlformats.org/officeDocument/2006/relationships/slide" Target="/ppt/slides/slide16.xml" Id="Rb4ac6713651f4152" /><Relationship Type="http://schemas.openxmlformats.org/officeDocument/2006/relationships/slide" Target="/ppt/slides/slide17.xml" Id="Rd6feff9cc83b4bc8" /><Relationship Type="http://schemas.openxmlformats.org/officeDocument/2006/relationships/slide" Target="/ppt/slides/slide18.xml" Id="R32d39ac860ac435d" /><Relationship Type="http://schemas.openxmlformats.org/officeDocument/2006/relationships/slide" Target="/ppt/slides/slide19.xml" Id="R89b338d0185145a5" /><Relationship Type="http://schemas.openxmlformats.org/officeDocument/2006/relationships/slide" Target="/ppt/slides/slide20.xml" Id="R45840ae6f0fe4686" /><Relationship Type="http://schemas.openxmlformats.org/officeDocument/2006/relationships/slide" Target="/ppt/slides/slide21.xml" Id="Rf4ce1cb2b327478b" /><Relationship Type="http://schemas.openxmlformats.org/officeDocument/2006/relationships/slide" Target="/ppt/slides/slide22.xml" Id="Rb063b7474c904b06" /><Relationship Type="http://schemas.openxmlformats.org/officeDocument/2006/relationships/slide" Target="/ppt/slides/slide23.xml" Id="R0c71b79a15984aa8" /><Relationship Type="http://schemas.openxmlformats.org/officeDocument/2006/relationships/slide" Target="/ppt/slides/slide24.xml" Id="R8d2384ee34544c7b" /><Relationship Type="http://schemas.openxmlformats.org/officeDocument/2006/relationships/slide" Target="/ppt/slides/slide25.xml" Id="R05201cafb26a4c92" /><Relationship Type="http://schemas.openxmlformats.org/officeDocument/2006/relationships/slide" Target="/ppt/slides/slide26.xml" Id="R15f9214c3f3f493a" /><Relationship Type="http://schemas.openxmlformats.org/officeDocument/2006/relationships/slide" Target="/ppt/slides/slide27.xml" Id="Rc44ab441beaa437a" /><Relationship Type="http://schemas.openxmlformats.org/officeDocument/2006/relationships/slide" Target="/ppt/slides/slide28.xml" Id="Ra294212802314aed" /><Relationship Type="http://schemas.openxmlformats.org/officeDocument/2006/relationships/slide" Target="/ppt/slides/slide29.xml" Id="R0c090345579a43df" /><Relationship Type="http://schemas.openxmlformats.org/officeDocument/2006/relationships/slide" Target="/ppt/slides/slide30.xml" Id="R9475da54af08436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814fb5936f44c9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bbe44eabee84cd3" /><Relationship Type="http://schemas.openxmlformats.org/officeDocument/2006/relationships/notesMaster" Target="/ppt/notesMasters/notesMaster1.xml" Id="R78c1b4516c6f489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7ff975c094f4edb" /><Relationship Type="http://schemas.openxmlformats.org/officeDocument/2006/relationships/notesMaster" Target="/ppt/notesMasters/notesMaster1.xml" Id="R023e7a6ef79840d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d68ecb8269445c4" /><Relationship Type="http://schemas.openxmlformats.org/officeDocument/2006/relationships/notesMaster" Target="/ppt/notesMasters/notesMaster1.xml" Id="R7894901169204c0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3a79ca605e64983" /><Relationship Type="http://schemas.openxmlformats.org/officeDocument/2006/relationships/notesMaster" Target="/ppt/notesMasters/notesMaster1.xml" Id="R6d38225bb25f486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4e7f64791db4cea" /><Relationship Type="http://schemas.openxmlformats.org/officeDocument/2006/relationships/notesMaster" Target="/ppt/notesMasters/notesMaster1.xml" Id="R8b782b5349934a4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0a8061c4ee9422d" /><Relationship Type="http://schemas.openxmlformats.org/officeDocument/2006/relationships/notesMaster" Target="/ppt/notesMasters/notesMaster1.xml" Id="R122b5f6de922477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6474fd4d2c984c03" /><Relationship Type="http://schemas.openxmlformats.org/officeDocument/2006/relationships/notesMaster" Target="/ppt/notesMasters/notesMaster1.xml" Id="R7209d07f1a8d4ad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f7f9200db364de0" /><Relationship Type="http://schemas.openxmlformats.org/officeDocument/2006/relationships/notesMaster" Target="/ppt/notesMasters/notesMaster1.xml" Id="R0f94dd349a2c45ca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54c972630bb44b9" /><Relationship Type="http://schemas.openxmlformats.org/officeDocument/2006/relationships/notesMaster" Target="/ppt/notesMasters/notesMaster1.xml" Id="Rafd22d1c3491426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1f2fd2550d64dd1" /><Relationship Type="http://schemas.openxmlformats.org/officeDocument/2006/relationships/notesMaster" Target="/ppt/notesMasters/notesMaster1.xml" Id="R1516a19452804ca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3db840ce3f74d7d" /><Relationship Type="http://schemas.openxmlformats.org/officeDocument/2006/relationships/notesMaster" Target="/ppt/notesMasters/notesMaster1.xml" Id="Raebdc3ed059b405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991560f05e094f6e" /><Relationship Type="http://schemas.openxmlformats.org/officeDocument/2006/relationships/notesMaster" Target="/ppt/notesMasters/notesMaster1.xml" Id="R0009fa5cc641415a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8bc5e1b1f4ab451b" /><Relationship Type="http://schemas.openxmlformats.org/officeDocument/2006/relationships/notesMaster" Target="/ppt/notesMasters/notesMaster1.xml" Id="Ra8b4dac1caad468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b8a24f723d8f4a76" /><Relationship Type="http://schemas.openxmlformats.org/officeDocument/2006/relationships/notesMaster" Target="/ppt/notesMasters/notesMaster1.xml" Id="Rd6fb6fc7ccfe48ce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34ffa535531e4ad7" /><Relationship Type="http://schemas.openxmlformats.org/officeDocument/2006/relationships/notesMaster" Target="/ppt/notesMasters/notesMaster1.xml" Id="Rdeb535256b214354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85aeecb0fafe4374" /><Relationship Type="http://schemas.openxmlformats.org/officeDocument/2006/relationships/notesMaster" Target="/ppt/notesMasters/notesMaster1.xml" Id="R57c457e0d5ff4599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cb60f09f3e154e11" /><Relationship Type="http://schemas.openxmlformats.org/officeDocument/2006/relationships/notesMaster" Target="/ppt/notesMasters/notesMaster1.xml" Id="R0a1b2d59047f40d6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a557a0901644577" /><Relationship Type="http://schemas.openxmlformats.org/officeDocument/2006/relationships/notesMaster" Target="/ppt/notesMasters/notesMaster1.xml" Id="Reae24017457d40f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0f9f68cdadb4ed9" /><Relationship Type="http://schemas.openxmlformats.org/officeDocument/2006/relationships/notesMaster" Target="/ppt/notesMasters/notesMaster1.xml" Id="R70945f2553d748b1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e1a813d49e664228" /><Relationship Type="http://schemas.openxmlformats.org/officeDocument/2006/relationships/notesMaster" Target="/ppt/notesMasters/notesMaster1.xml" Id="R930f3659e2184833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d1ca1e39eb174797" /><Relationship Type="http://schemas.openxmlformats.org/officeDocument/2006/relationships/notesMaster" Target="/ppt/notesMasters/notesMaster1.xml" Id="R862d4be5df1d42aa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e3e4587bc50f469f" /><Relationship Type="http://schemas.openxmlformats.org/officeDocument/2006/relationships/notesMaster" Target="/ppt/notesMasters/notesMaster1.xml" Id="Rf5b489b4f26d470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ea09f9e6a564f28" /><Relationship Type="http://schemas.openxmlformats.org/officeDocument/2006/relationships/notesMaster" Target="/ppt/notesMasters/notesMaster1.xml" Id="R1784564aef3948a1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985d7fe9dc85477f" /><Relationship Type="http://schemas.openxmlformats.org/officeDocument/2006/relationships/notesMaster" Target="/ppt/notesMasters/notesMaster1.xml" Id="R9e61e9135caa42df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a702005bd58486c" /><Relationship Type="http://schemas.openxmlformats.org/officeDocument/2006/relationships/notesMaster" Target="/ppt/notesMasters/notesMaster1.xml" Id="R94e350a8e1ee403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06444f233514fe1" /><Relationship Type="http://schemas.openxmlformats.org/officeDocument/2006/relationships/notesMaster" Target="/ppt/notesMasters/notesMaster1.xml" Id="R352a5b0e4fac426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8f9caace9ad44f6" /><Relationship Type="http://schemas.openxmlformats.org/officeDocument/2006/relationships/notesMaster" Target="/ppt/notesMasters/notesMaster1.xml" Id="Rbc89e77f81ca45c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ccdac205d3840e2" /><Relationship Type="http://schemas.openxmlformats.org/officeDocument/2006/relationships/notesMaster" Target="/ppt/notesMasters/notesMaster1.xml" Id="R0e105ea95ec1439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14e1b23816415c" /><Relationship Type="http://schemas.openxmlformats.org/officeDocument/2006/relationships/notesMaster" Target="/ppt/notesMasters/notesMaster1.xml" Id="Rd2217016257d42a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cb94328f54e4aa6" /><Relationship Type="http://schemas.openxmlformats.org/officeDocument/2006/relationships/notesMaster" Target="/ppt/notesMasters/notesMaster1.xml" Id="R5ee3fe82b99c474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image and product positioning: Guanya_Mining_Water_Treatment_Catalogue_South_America_20260609175103(1).pdf.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engineering synthesis: Guanya mining catalogue.</a:t>
            </a:r>
          </a:p>
          <a:p xmlns:a="http://schemas.openxmlformats.org/drawingml/2006/main">
            <a:r>
              <a:t>- https://www.gob.pe/institucion/ingemmet/noticias/312852-tumbes-ingemmet-realizo-inspeccion-geoambiental-en-el-rio-puyango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architecture: Guanya seawater, mining and low-temperature evaporation catalogues supplied by the user.</a:t>
            </a:r>
          </a:p>
          <a:p xmlns:a="http://schemas.openxmlformats.org/drawingml/2006/main">
            <a:r>
              <a:t>- Final train subject to feed-water analysis, mass balance and site constraints.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technical values: Guanya_Mining_Water_Treatment_Catalogue_South_America_20260609175103.pdf, pages 6 and 13.</a:t>
            </a:r>
          </a:p>
          <a:p xmlns:a="http://schemas.openxmlformats.org/drawingml/2006/main">
            <a:r>
              <a:t>- Internal image: tmp_argentina/assets/mining/mining-018.jpg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application positioning: Guanya mining and MBR/MBBR catalogues supplied by the user.</a:t>
            </a:r>
          </a:p>
          <a:p xmlns:a="http://schemas.openxmlformats.org/drawingml/2006/main">
            <a:r>
              <a:t>- Final water-quality targets and process train require complete analysis and use definition.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Technical synthesis based on Guanya mining product portfolio and engineering practice.</a:t>
            </a:r>
          </a:p>
          <a:p xmlns:a="http://schemas.openxmlformats.org/drawingml/2006/main">
            <a:r>
              <a:t>- https://www.guanyaenvironmental.com/blog/how-to-remove-arsenic-from-water-advanced-arsenic-removal-solutions-for-mining-water-treatment/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high-altitude engineering guidance: Guanya mining catalogue, pages 10 and 15.</a:t>
            </a:r>
          </a:p>
          <a:p xmlns:a="http://schemas.openxmlformats.org/drawingml/2006/main">
            <a:r>
              <a:t>- Design range is a project envelope, not a claim about one specific mine site.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model table: Guanya_Mining_Water_Treatment_Catalogue_South_America_20260609175103.pdf, page 13.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delivery process and lead-time references: Guanya mining catalogue, pages 3 and 7; Guanya seawater catalogue, slide 30.</a:t>
            </a:r>
          </a:p>
          <a:p xmlns:a="http://schemas.openxmlformats.org/drawingml/2006/main">
            <a:r>
              <a:t>- Internal images: tmp_argentina/assets/seawater/image2.png; tmp_argentina/assets/seawater/image18.jpeg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image and claims: tmp_argentina/assets/evap/image4.png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https://www.guanyaenvironmental.com/solution/mbbr-mbr-wastewater-treatment-plant-containerized-epc-system-for-resort-hotel-south-american-case-show/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https://www.gob.pe/institucion/minem/informes-publicaciones/8277304-cartera-de-proyectos-de-inversion-minera-2026</a:t>
            </a:r>
          </a:p>
          <a:p xmlns:a="http://schemas.openxmlformats.org/drawingml/2006/main">
            <a:r>
              <a:t>- https://www.gob.pe/institucion/minem/informes-publicaciones/7917586-cartera-de-proyectos-de-exploracion-minera-2026</a:t>
            </a:r>
          </a:p>
          <a:p xmlns:a="http://schemas.openxmlformats.org/drawingml/2006/main">
            <a:r>
              <a:t>- https://www.gob.pe/institucion/ana/noticias/139755-autoridad-nacional-del-agua-promueve-cultura-del-agua-con-muestra-teatral-itinerante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technical values and product image: Guanya_Low_Temperature_Corrosion_Resistant_Evaporation_Complete_EN_Updated.pptx, slides 3, 9 and 10.</a:t>
            </a:r>
          </a:p>
          <a:p xmlns:a="http://schemas.openxmlformats.org/drawingml/2006/main">
            <a:r>
              <a:t>- Internal image: tmp_argentina/assets/evap/image6.png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process description: Guanya_Low_Temperature_Corrosion_Resistant_Evaporation_Complete_EN_Updated.pptx, slides 6, 11 and 12.</a:t>
            </a:r>
          </a:p>
          <a:p xmlns:a="http://schemas.openxmlformats.org/drawingml/2006/main">
            <a:r>
              <a:t>- Internal image: tmp_argentina/assets/evap/image16.png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application and business-case framework: Guanya_Low_Temperature_Corrosion_Resistant_Evaporation_Complete_EN_Updated.pptx, slides 4, 5, 14 and 15.</a:t>
            </a:r>
          </a:p>
          <a:p xmlns:a="http://schemas.openxmlformats.org/drawingml/2006/main">
            <a:r>
              <a:t>- Internal image: tmp_argentina/assets/evap/image2.jpeg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image and claims: Guanya seawater catalogue supplied by the user.</a:t>
            </a:r>
          </a:p>
          <a:p xmlns:a="http://schemas.openxmlformats.org/drawingml/2006/main">
            <a:r>
              <a:t>- https://www.smv.gob.pe/ConsultasP8/documento.aspx?vidDoc=%7B0002F380-0000-C314-BB1F-C6D57FAB59F6%7D</a:t>
            </a:r>
          </a:p>
          <a:p xmlns:a="http://schemas.openxmlformats.org/drawingml/2006/main">
            <a:r>
              <a:t>- User-supplied replacement image: A2.png.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coastal/marine product claims: Guanya_Seawater_Catalogue_2026_Final(1).pptx.</a:t>
            </a:r>
          </a:p>
          <a:p xmlns:a="http://schemas.openxmlformats.org/drawingml/2006/main">
            <a:r>
              <a:t>- https://southerncoppercorp.com/wp-content/uploads/2022/04/cc150807.pdf</a:t>
            </a:r>
          </a:p>
          <a:p xmlns:a="http://schemas.openxmlformats.org/drawingml/2006/main">
            <a:r>
              <a:t>- User-supplied replacement image: A5.png.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capacity guide: Guanya_Seawater_Catalogue_2026_Final(1).pptx, slides 13-15 and 27-28.</a:t>
            </a:r>
          </a:p>
          <a:p xmlns:a="http://schemas.openxmlformats.org/drawingml/2006/main">
            <a:r>
              <a:t>- Daily output assumes a reference operating schedule; final output depends on feed-water temperature and design conditions.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hybrid-power configurations: Guanya_Seawater_Catalogue_2026_Final(1).pptx, slide 15.</a:t>
            </a:r>
          </a:p>
          <a:p xmlns:a="http://schemas.openxmlformats.org/drawingml/2006/main">
            <a:r>
              <a:t>- Power priority is a Peru-market configuration choice, not a universal standard.</a:t>
            </a:r>
          </a:p>
          <a:p xmlns:a="http://schemas.openxmlformats.org/drawingml/2006/main">
            <a:r>
              <a:t>- User-supplied replacement image: A4.png.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analysis of 客户导出数据-秘鲁客户(1).xlsx and prior Peru project discussions; customer identities are not disclosed.</a:t>
            </a:r>
          </a:p>
          <a:p xmlns:a="http://schemas.openxmlformats.org/drawingml/2006/main">
            <a:r>
              <a:t>- 50-100 L/s equals 180-360 m³/h before recovery and operating-hour adjustments.</a:t>
            </a:r>
          </a:p>
          <a:p xmlns:a="http://schemas.openxmlformats.org/drawingml/2006/main">
            <a:r>
              <a:t>- This is a representative engineering architecture, not a delivered project, order or final quotation.</a:t>
            </a:r>
          </a:p>
          <a:p xmlns:a="http://schemas.openxmlformats.org/drawingml/2006/main">
            <a:r>
              <a:t>- Internal image: Guanya seawater catalogue.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Guanya project records: South Pacific 205 L/h solar SWRO; Malaysia island hotel 20 m³/day; Dominican Republic 6x40 ft MBBR+MBR.</a:t>
            </a:r>
          </a:p>
          <a:p xmlns:a="http://schemas.openxmlformats.org/drawingml/2006/main">
            <a:r>
              <a:t>- Internal evaporation reference: Guanya_Low_Temperature_Corrosion_Resistant_Evaporation_Complete_EN_Updated.pptx, slide 18.</a:t>
            </a:r>
          </a:p>
          <a:p xmlns:a="http://schemas.openxmlformats.org/drawingml/2006/main">
            <a:r>
              <a:t>- Internal delivery image: tmp_argentina/assets/seawater/image19.jpeg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project-input checklist: Guanya_Seawater_Catalogue_2026_Final.pptx, slide 33; Guanya mining catalogue, page 19; evaporation catalogue, slide 23.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analysis of 客户导出数据-秘鲁客户(1).xlsx; client names and contact details intentionally anonymized.</a:t>
            </a:r>
          </a:p>
          <a:p xmlns:a="http://schemas.openxmlformats.org/drawingml/2006/main">
            <a:r>
              <a:t>- Public company information reviewed for OSMO SERVICE, Makipuraix, Accuality Perú, PROVEES, Grupo Carley and SQA Perú.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contact details: Guanya_Seawater_Catalogue_2026_Final.pptx, slide 33.</a:t>
            </a:r>
          </a:p>
          <a:p xmlns:a="http://schemas.openxmlformats.org/drawingml/2006/main">
            <a:r>
              <a:t>- Internal background image: tmp_argentina/assets/seawater/image.jpeg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company metrics: Guanya_Mining_Water_Treatment_Catalogue_South_America_20260609175103.pdf, page 3.</a:t>
            </a:r>
          </a:p>
          <a:p xmlns:a="http://schemas.openxmlformats.org/drawingml/2006/main">
            <a:r>
              <a:t>- Internal image: tmp_argentina/assets/evap/image20.png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manufacturing claims: Guanya_Seawater_Catalogue_2026_Final.pptx, slides 4, 8 and 30.</a:t>
            </a:r>
          </a:p>
          <a:p xmlns:a="http://schemas.openxmlformats.org/drawingml/2006/main">
            <a:r>
              <a:t>- Internal image: tmp_argentina/assets/evap/image3.png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certificate images: Guanya_Low_Temperature_Corrosion_Resistant_Evaporation_Complete_EN_Updated.pptx, slide 25.</a:t>
            </a:r>
          </a:p>
          <a:p xmlns:a="http://schemas.openxmlformats.org/drawingml/2006/main">
            <a:r>
              <a:t>- Internal image: tmp_argentina/assets/evap/image17.png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cooperation model based on Guanya operating model and observed Peruvian integrator/EPC demand.</a:t>
            </a:r>
          </a:p>
          <a:p xmlns:a="http://schemas.openxmlformats.org/drawingml/2006/main">
            <a:r>
              <a:t>- Distribution language intentionally remains non-exclusive.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image and engineering scope: Guanya mining catalogue supplied by the user.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https://www.gob.pe/institucion/minem/informes-publicaciones/8277304-cartera-de-proyectos-de-inversion-minera-2026</a:t>
            </a:r>
          </a:p>
          <a:p xmlns:a="http://schemas.openxmlformats.org/drawingml/2006/main">
            <a:r>
              <a:t>- https://commons.wikimedia.org/wiki/File:Peru_location_map.svg (CC BY-SA 3.0; map adapted only by placement/cropping)</a:t>
            </a:r>
          </a:p>
          <a:p xmlns:a="http://schemas.openxmlformats.org/drawingml/2006/main">
            <a:r>
              <a:t>- Internal portable SWRO product image: Guanya seawater catalogue.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62bf1719f84d8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c5ae50d55984bc6" /><Relationship Type="http://schemas.openxmlformats.org/officeDocument/2006/relationships/slideLayout" Target="/ppt/slideLayouts/slideLayout1.xml" Id="R62890154f0204476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890154f020447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11a8164b4ab3" /><Relationship Type="http://schemas.openxmlformats.org/officeDocument/2006/relationships/image" Target="/ppt/media/image.jpeg" Id="R993ef97b8b754b3d" /><Relationship Type="http://schemas.openxmlformats.org/officeDocument/2006/relationships/notesSlide" Target="/ppt/notesSlides/notesSlide1.xml" Id="Reda2788cf7c34a2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866bc2214c9f" /><Relationship Type="http://schemas.openxmlformats.org/officeDocument/2006/relationships/notesSlide" Target="/ppt/notesSlides/notesSlide10.xml" Id="Rd41ab66a9a0a474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3ba64ab249f7" /><Relationship Type="http://schemas.openxmlformats.org/officeDocument/2006/relationships/notesSlide" Target="/ppt/notesSlides/notesSlide11.xml" Id="R0b8fd74c782444e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a61cfdd14e60" /><Relationship Type="http://schemas.openxmlformats.org/officeDocument/2006/relationships/image" Target="/ppt/media/image3.jpeg" Id="Rabd2a4d60c5542c9" /><Relationship Type="http://schemas.openxmlformats.org/officeDocument/2006/relationships/notesSlide" Target="/ppt/notesSlides/notesSlide12.xml" Id="R852dfa747cea4c6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2c899cb04640" /><Relationship Type="http://schemas.openxmlformats.org/officeDocument/2006/relationships/image" Target="/ppt/media/image4.jpeg" Id="Ra6ce21cea6824918" /><Relationship Type="http://schemas.openxmlformats.org/officeDocument/2006/relationships/notesSlide" Target="/ppt/notesSlides/notesSlide13.xml" Id="R2770063c39024f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46b077e8a46b9" /><Relationship Type="http://schemas.openxmlformats.org/officeDocument/2006/relationships/image" Target="/ppt/media/image5.jpeg" Id="R17a831338a50470f" /><Relationship Type="http://schemas.openxmlformats.org/officeDocument/2006/relationships/notesSlide" Target="/ppt/notesSlides/notesSlide14.xml" Id="Rf012bca4cc0e4e3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63cd4ee484014" /><Relationship Type="http://schemas.openxmlformats.org/officeDocument/2006/relationships/image" Target="/ppt/media/image6.jpeg" Id="R5314390dc06e4e3f" /><Relationship Type="http://schemas.openxmlformats.org/officeDocument/2006/relationships/notesSlide" Target="/ppt/notesSlides/notesSlide15.xml" Id="Ra84c0a7f81a64e12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93c9e9f594000" /><Relationship Type="http://schemas.openxmlformats.org/officeDocument/2006/relationships/notesSlide" Target="/ppt/notesSlides/notesSlide16.xml" Id="Rc42ca423a6bf4d47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06d635908420c" /><Relationship Type="http://schemas.openxmlformats.org/officeDocument/2006/relationships/image" Target="/ppt/media/image6.png" Id="Re4f6fc79e28b44f8" /><Relationship Type="http://schemas.openxmlformats.org/officeDocument/2006/relationships/image" Target="/ppt/media/image7.jpeg" Id="Rc3c91a063d194e64" /><Relationship Type="http://schemas.openxmlformats.org/officeDocument/2006/relationships/notesSlide" Target="/ppt/notesSlides/notesSlide17.xml" Id="Rcae898595f49431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b3c478e43499a" /><Relationship Type="http://schemas.openxmlformats.org/officeDocument/2006/relationships/image" Target="/ppt/media/image7.png" Id="R20ca8d60fdbf4d53" /><Relationship Type="http://schemas.openxmlformats.org/officeDocument/2006/relationships/notesSlide" Target="/ppt/notesSlides/notesSlide18.xml" Id="R124eccfd00f949f3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0369770ad415e" /><Relationship Type="http://schemas.openxmlformats.org/officeDocument/2006/relationships/notesSlide" Target="/ppt/notesSlides/notesSlide19.xml" Id="Rc853174c726e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6b059fae24a74" /><Relationship Type="http://schemas.openxmlformats.org/officeDocument/2006/relationships/notesSlide" Target="/ppt/notesSlides/notesSlide2.xml" Id="R38a4b88b571b4942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67af9cf364119" /><Relationship Type="http://schemas.openxmlformats.org/officeDocument/2006/relationships/image" Target="/ppt/media/image8.png" Id="R53992b32d8fa4b72" /><Relationship Type="http://schemas.openxmlformats.org/officeDocument/2006/relationships/notesSlide" Target="/ppt/notesSlides/notesSlide20.xml" Id="Rd0777e5d28b3457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e4ff8cdbb4050" /><Relationship Type="http://schemas.openxmlformats.org/officeDocument/2006/relationships/image" Target="/ppt/media/image9.png" Id="R36875da7929f4bde" /><Relationship Type="http://schemas.openxmlformats.org/officeDocument/2006/relationships/notesSlide" Target="/ppt/notesSlides/notesSlide21.xml" Id="Rf115750ed1e549b8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c6019f0f40e3" /><Relationship Type="http://schemas.openxmlformats.org/officeDocument/2006/relationships/image" Target="/ppt/media/image8.jpeg" Id="R1e44ff72f941422f" /><Relationship Type="http://schemas.openxmlformats.org/officeDocument/2006/relationships/notesSlide" Target="/ppt/notesSlides/notesSlide22.xml" Id="Reabdec5168db443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66bd20df4fb1" /><Relationship Type="http://schemas.openxmlformats.org/officeDocument/2006/relationships/image" Target="/ppt/media/image10.png" Id="R1207dd4738de4fee" /><Relationship Type="http://schemas.openxmlformats.org/officeDocument/2006/relationships/notesSlide" Target="/ppt/notesSlides/notesSlide23.xml" Id="R909d66f044014c1a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710207dee4483" /><Relationship Type="http://schemas.openxmlformats.org/officeDocument/2006/relationships/image" Target="/ppt/media/image11.png" Id="R2c8ab93d49844a46" /><Relationship Type="http://schemas.openxmlformats.org/officeDocument/2006/relationships/notesSlide" Target="/ppt/notesSlides/notesSlide24.xml" Id="Raf5b879cf64e463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637c3c3643be" /><Relationship Type="http://schemas.openxmlformats.org/officeDocument/2006/relationships/notesSlide" Target="/ppt/notesSlides/notesSlide25.xml" Id="R1b1f9a28481a45f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317f84da44991" /><Relationship Type="http://schemas.openxmlformats.org/officeDocument/2006/relationships/image" Target="/ppt/media/image12.png" Id="Rb7ebb207c7a54418" /><Relationship Type="http://schemas.openxmlformats.org/officeDocument/2006/relationships/notesSlide" Target="/ppt/notesSlides/notesSlide26.xml" Id="R311124391a9f4f5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2f40d79e3401a" /><Relationship Type="http://schemas.openxmlformats.org/officeDocument/2006/relationships/image" Target="/ppt/media/image9.jpeg" Id="R326fcc9e445f44ec" /><Relationship Type="http://schemas.openxmlformats.org/officeDocument/2006/relationships/notesSlide" Target="/ppt/notesSlides/notesSlide27.xml" Id="Ra7114086ee8d41c0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8393756594408" /><Relationship Type="http://schemas.openxmlformats.org/officeDocument/2006/relationships/image" Target="/ppt/media/image10.jpeg" Id="R486e36c09c88417c" /><Relationship Type="http://schemas.openxmlformats.org/officeDocument/2006/relationships/notesSlide" Target="/ppt/notesSlides/notesSlide28.xml" Id="R29c61c41c9a14cb0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23d97bd2f4c8c" /><Relationship Type="http://schemas.openxmlformats.org/officeDocument/2006/relationships/notesSlide" Target="/ppt/notesSlides/notesSlide29.xml" Id="R928a6152a2f045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6205b20524cf9" /><Relationship Type="http://schemas.openxmlformats.org/officeDocument/2006/relationships/notesSlide" Target="/ppt/notesSlides/notesSlide3.xml" Id="R87fe1e6a100744ba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1e64890f74cc4" /><Relationship Type="http://schemas.openxmlformats.org/officeDocument/2006/relationships/image" Target="/ppt/media/image11.jpeg" Id="R3e292cfeaf8c42cf" /><Relationship Type="http://schemas.openxmlformats.org/officeDocument/2006/relationships/notesSlide" Target="/ppt/notesSlides/notesSlide30.xml" Id="R752ad4efa87644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6d6a616947dd" /><Relationship Type="http://schemas.openxmlformats.org/officeDocument/2006/relationships/image" Target="/ppt/media/image.png" Id="Rdda9eabe1d8c43f7" /><Relationship Type="http://schemas.openxmlformats.org/officeDocument/2006/relationships/notesSlide" Target="/ppt/notesSlides/notesSlide4.xml" Id="R5c5f56800b184f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b17418ba745c9" /><Relationship Type="http://schemas.openxmlformats.org/officeDocument/2006/relationships/image" Target="/ppt/media/image2.png" Id="Rf53f7853e5144141" /><Relationship Type="http://schemas.openxmlformats.org/officeDocument/2006/relationships/notesSlide" Target="/ppt/notesSlides/notesSlide5.xml" Id="R680807f913ff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df27bdb0f4575" /><Relationship Type="http://schemas.openxmlformats.org/officeDocument/2006/relationships/image" Target="/ppt/media/image3.png" Id="R39d96bc0a28d4263" /><Relationship Type="http://schemas.openxmlformats.org/officeDocument/2006/relationships/notesSlide" Target="/ppt/notesSlides/notesSlide6.xml" Id="Rb855a8ba324e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2423f445467b" /><Relationship Type="http://schemas.openxmlformats.org/officeDocument/2006/relationships/notesSlide" Target="/ppt/notesSlides/notesSlide7.xml" Id="R4996a468ae4a482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232567584f88" /><Relationship Type="http://schemas.openxmlformats.org/officeDocument/2006/relationships/image" Target="/ppt/media/image2.jpeg" Id="R0f0f9c0494ee41db" /><Relationship Type="http://schemas.openxmlformats.org/officeDocument/2006/relationships/notesSlide" Target="/ppt/notesSlides/notesSlide8.xml" Id="R79bebda360cf47cd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37e7f94f94d90" /><Relationship Type="http://schemas.openxmlformats.org/officeDocument/2006/relationships/image" Target="/ppt/media/image4.png" Id="R14a4580edfce4b6f" /><Relationship Type="http://schemas.openxmlformats.org/officeDocument/2006/relationships/image" Target="/ppt/media/image5.png" Id="Rf912cfbed1d24888" /><Relationship Type="http://schemas.openxmlformats.org/officeDocument/2006/relationships/notesSlide" Target="/ppt/notesSlides/notesSlide9.xml" Id="Re78af8c0d01e4a5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3ef97b8b754b3d"/>
          <a:srcRect xmlns:a="http://schemas.openxmlformats.org/drawingml/2006/main" l="0" t="4072" r="0" b="40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1FDDE7B1-AFE9-4082-B75C-5F2456E44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F696B60-F432-4C8A-8B3B-8C2B5AD8D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876300"/>
            <a:ext cx="8191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166F107-0E37-47E4-81D0-EF496AB53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81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CB4C121-0112-4065-AC9A-C55C6F9DA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200150"/>
            <a:ext cx="5276850" cy="2076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SOLUCIONES DE AGUA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PARA MINERÍA Y COSTA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4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DEL PERÚ</a:t>
            </a:r>
            <a:endParaRPr sz="34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4667E56-1643-4595-84AB-86FB18419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86150"/>
            <a:ext cx="495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Cobre · Oro · Agua potable · Reúso · Desalación</a:t>
            </a:r>
            <a:endParaRPr sz="17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0665A89E-993D-4BA3-828D-902C38DA2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171950"/>
            <a:ext cx="47625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BBD4E5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BBD4E5"/>
                </a:solidFill>
                <a:latin typeface="Arial"/>
                <a:ea typeface="Arial"/>
                <a:cs typeface="Arial"/>
              </a:rPr>
              <a:t>Sistemas modulares y contenerizados, configurados para altitud, arsénico/metales, salinidad y energía del sitio.</a:t>
            </a:r>
            <a:endParaRPr sz="1500" b="0">
              <a:solidFill>
                <a:srgbClr val="BBD4E5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F8CF46DB-B677-47C5-A76D-F3E7EAD80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295900"/>
            <a:ext cx="451485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0285263-1FB7-4B3C-8D93-8CB344611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457825"/>
            <a:ext cx="4171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INGENIERÍA · FABRICACIÓN · FAT · ENTREGA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45DD929-AAE3-4030-968B-13B43D38F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172200"/>
            <a:ext cx="304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CATÁLOGO DE MERCADO 2026</a:t>
            </a:r>
            <a:endParaRPr sz="11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165651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E9039B46-E92C-4B8C-839E-A6A5DACE1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10BB421-9D3C-44EE-8C05-1EBC50588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EF973BC-9780-4CD3-96AB-8BB214EC2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96F74E7-0614-4C3E-9367-17A223A5F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PROBLEMAS DE AGUA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D42FD43-D18B-4C4D-909D-ED24A1C30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No existe una sola ‘agua minera’: cada corriente necesita una ruta distinta.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B12976-F650-4E26-A993-3E7181351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En Perú conviven drenaje ácido, metales y arsénico, agua salobre de campamento, relaves y concentrados de RO.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DD55997-CD66-48DD-880D-6D159CDF0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432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AGUA SUBTERRÁNEA</a:t>
            </a:r>
            <a:endParaRPr sz="14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7601617-3CFE-4B12-AA3C-B54A6D490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860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TDS · dureza · sílice · As / Fe / Mn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D84859-1A5A-4AA9-A26A-5B6B6C0B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6670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FBDA650-6F73-412A-9089-99546DE69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6860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Oxidación/adsorción + filtración + BWRO según objetivo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F12A8B0-1DA9-442E-BA91-8553A7CE4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004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C12389B-1B42-4D65-947A-A966C4DF4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861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MINA / RELAVES</a:t>
            </a:r>
            <a:endParaRPr sz="14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ECFE7CD-B2E0-40F2-BF03-6442650F5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4290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Acidez · metales · sólidos · sulfatos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B5786C5E-5752-48FB-887E-26E55837F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4099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B84919D-EEF6-4C7A-A7BD-C7D9CCA97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290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Neutralización/precipitación + clarificación + pulido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904F4DF-0FAD-4376-8E9F-C3A245FC7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433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9F736CEC-5DDF-4266-98B6-FC3029E30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2910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CAMPAMENTOS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57BDD7C-01C4-443D-9FFA-874A7532D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1719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 salobre + efluente sanitario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E083306-B765-4BF1-A59B-04958B902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15290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C0AF085-6474-42E6-BC75-63B7FE841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17195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BWRO + MBR/MBBR + desinfección y reúso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33A8F805-3220-40AC-965B-7C9302ED9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8630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506EE76-E20D-46F3-B57C-950B17E9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72050"/>
            <a:ext cx="2038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CONCENTRADOS</a:t>
            </a:r>
            <a:endParaRPr sz="142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3F72AA3D-EF90-4A53-8688-B0CE1FA0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91490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Rechazo RO o corriente corrosiva segregada</a:t>
            </a:r>
            <a:endParaRPr sz="15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247FBEBE-917D-4EC8-A130-CBF69D4C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895850"/>
            <a:ext cx="533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→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3C0D478-AF53-4724-82C7-83F639481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914900"/>
            <a:ext cx="4914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Evaporación LTV después de balance de masa y ensayo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166AD45-B3F7-4BD3-9151-A6930970A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292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D3CC5D29-BE07-46F3-8C95-F71E290B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91200"/>
            <a:ext cx="109728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A2867FF6-0F88-4205-96CD-EC0B866C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86450"/>
            <a:ext cx="106299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SEPARAR CORRIENTES → DEFINIR OBJETIVO → ENSAYAR → DIMENSIONAR → INTEGRAR</a:t>
            </a:r>
            <a:endParaRPr sz="13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1F4C7E50-7963-4708-960F-7C22083B3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21BE71F5-E082-49E9-808F-3FC9B9AC4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148B258-2A12-41BF-9558-078EF68CB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050341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BC1AE67C-E7E2-44E4-96D4-9194982C2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47035D2-D61F-45B3-A55A-4A2916CA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E7BD148-F329-4E0B-BEFB-EABDE6385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A3E374-24C5-42D7-97A8-09B92046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PLATAFORMA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5DA5F1B2-9597-47FB-A6CC-911F21853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plataforma conecta agua de aporte, reúso y concentrados.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BD4CDC4-730A-42FA-AD6D-9840296F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configuración se selecciona por ubicación y química; no todos los proyectos requieren todos los módulos.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7E76D496-6C3D-4917-962F-FAA6F454E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FUENTE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07C4CB5D-0064-4521-9E6F-115116069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7F7FB"/>
          </a:solidFill>
          <a:ln xmlns:a="http://schemas.openxmlformats.org/drawingml/2006/main" w="19050">
            <a:solidFill>
              <a:srgbClr val="12BFE8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76BDB126-1EA5-4C80-8424-EA4396C7E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24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COSTA / PUERTO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D7EB39-850F-4444-BC61-3516A7309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29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de mar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C57B57D-D020-435F-9EB6-482569E4E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2000250" cy="838200"/>
          </a:xfrm>
          <a:prstGeom xmlns:a="http://schemas.openxmlformats.org/drawingml/2006/main" prst="roundRect">
            <a:avLst>
              <a:gd name="adj" fmla="val 15909"/>
            </a:avLst>
          </a:prstGeom>
          <a:solidFill xmlns:a="http://schemas.openxmlformats.org/drawingml/2006/main">
            <a:srgbClr val="EEF4FA"/>
          </a:solidFill>
          <a:ln xmlns:a="http://schemas.openxmlformats.org/drawingml/2006/main" w="19050">
            <a:solidFill>
              <a:srgbClr val="0B66B3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46549A2-1174-452A-B87C-3AE7AF6B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672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INTERIOR</a:t>
            </a:r>
            <a:endParaRPr sz="14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14882F7-7C19-4F67-A1A6-3999CBE73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720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salobre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A55FC65-784C-4629-B93F-50DDF108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2FEA32D5-6A60-4338-BBAC-13CBE2D5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DESALACIÓN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BF54C04-97AE-41B1-887C-822699B24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952750"/>
            <a:ext cx="219075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0C7A36-07E8-4D28-960B-7CEAD6EA9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181350"/>
            <a:ext cx="161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SWRO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78CA421A-C02A-47DA-A29F-17E3A91F5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60045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Solo para costa, puerto o toma marina disponible</a:t>
            </a:r>
            <a:endParaRPr sz="127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F66FBC31-AC00-477F-80E9-689D478A3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286250"/>
            <a:ext cx="16192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A64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107A5747-EFA8-4225-AD3F-CE2E108E3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4438650"/>
            <a:ext cx="1619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BWRO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575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Agua salobre</a:t>
            </a:r>
            <a:endParaRPr sz="1575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46D5B852-3956-43F7-9CF4-B575C349F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3FD84D3-F874-4A94-8EBC-AE2995C8F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28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REÚSO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D33B519D-1276-46CF-AA0F-012A85AB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952750"/>
            <a:ext cx="22479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9F8F3"/>
          </a:solidFill>
          <a:ln xmlns:a="http://schemas.openxmlformats.org/drawingml/2006/main" w="19050">
            <a:solidFill>
              <a:srgbClr val="39B98A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D46107A-26C1-4773-A2B2-013DD2173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219450"/>
            <a:ext cx="1638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MBR / MBBR</a:t>
            </a:r>
            <a:endParaRPr sz="18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DDB7ED53-C683-422E-9B29-4313DF28C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57600"/>
            <a:ext cx="16383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+ UF / RO cuando la calidad de reúso lo exige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A31ABD43-78C0-4BD0-93AD-3098EA525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476750"/>
            <a:ext cx="1638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Campamento · servicios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ctr">
              <a:buNone/>
              <a:defRPr sz="10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· retorno a proceso</a:t>
            </a:r>
            <a:endParaRPr sz="10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5B6576A-FA4D-4653-8D97-127F3F2FC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562350"/>
            <a:ext cx="5334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→</a:t>
            </a:r>
            <a:endParaRPr sz="27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39875C-F5F9-4AF3-A126-0186EAE7A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628900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CONCENTRADOS</a:t>
            </a:r>
            <a:endParaRPr sz="12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圆角矩形 28">
            <a:extLst xmlns:a="http://schemas.openxmlformats.org/drawingml/2006/main">
              <a:ext uri="{FF2B5EF4-FFF2-40B4-BE49-F238E27FC236}">
                <a16:creationId xmlns:a16="http://schemas.microsoft.com/office/drawing/2014/main" id="{DFD56FC2-D76D-4E41-8E05-039F0E421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952750"/>
            <a:ext cx="2552700" cy="19812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19050">
            <a:solidFill>
              <a:srgbClr val="E5A83A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B3A8B075-9606-4B54-A275-32B40F2E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238500"/>
            <a:ext cx="2057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7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EVAPORACIÓN LTV</a:t>
            </a:r>
            <a:endParaRPr sz="17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2B83795F-61D6-43AB-84F8-DC99D40FD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3752850"/>
            <a:ext cx="20574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Para corrientes segregadas, de bajo caudal y alta corrosión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67A3FF1F-702C-4329-B15F-B563AFE6E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7350" y="4495800"/>
            <a:ext cx="20574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Confirmar por ensayo + balance térmico y de sales</a:t>
            </a:r>
            <a:endParaRPr sz="11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圆角矩形 32">
            <a:extLst xmlns:a="http://schemas.openxmlformats.org/drawingml/2006/main">
              <a:ext uri="{FF2B5EF4-FFF2-40B4-BE49-F238E27FC236}">
                <a16:creationId xmlns:a16="http://schemas.microsoft.com/office/drawing/2014/main" id="{4F6E5249-5B35-4527-B03A-C7C04544C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62600"/>
            <a:ext cx="10972800" cy="552450"/>
          </a:xfrm>
          <a:prstGeom xmlns:a="http://schemas.openxmlformats.org/drawingml/2006/main" prst="roundRect">
            <a:avLst>
              <a:gd name="adj" fmla="val 2413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91794726-0481-4DD5-A996-F151770FA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10515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Para la sierra interior, BWRO y reúso suelen ser el punto de partida; SWRO aplica a minas costeras, puertos y comunidades con toma marina.</a:t>
            </a:r>
            <a:endParaRPr sz="142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C58C1033-D821-4A14-BEA5-8D1F0A66A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40B851B6-2048-440A-B4C4-20C2AD095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4639B27C-5653-4E50-8954-DADC8962A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2692648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4AB58205-246C-4EE9-99F3-19540488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37E24CD-C6BF-417D-9778-DF15F9FB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192F772-7177-4F35-A9D1-F37417F1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7F0B9C7-E509-44A8-BD59-4BF052217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BWRO CONTENERIZADO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8C179F3-1CE8-4C6C-A297-63423098A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planta completa de agua salobre dentro de un contenedor estándar.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776AA41-3F28-4822-B8F0-6C66C3CE7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Integración en fábrica para acelerar transporte, conexión, reubicación y ampliación futura.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2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d2a4d60c5542c9"/>
          <a:srcRect xmlns:a="http://schemas.openxmlformats.org/drawingml/2006/main" l="0" t="663" r="0" b="6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5048250" cy="3048000"/>
          </a:xfrm>
          <a:prstGeom xmlns:a="http://schemas.openxmlformats.org/drawingml/2006/main" prst="roundRect">
            <a:avLst>
              <a:gd name="adj" fmla="val 5000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22592FF6-CDB8-4F9F-BC87-FDBA47F4A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3.000–15.000 ppm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CE6B558-3080-4ECB-BCA7-442AED31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de alimentación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4C4E29F2-2A39-4A87-9C68-3503653AB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26289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≤500 mg/L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137F677-00A8-4F74-BEAC-3D4E2D2C4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0480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de producto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6D72E75-13D6-4755-891B-97C92F9BB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≥99,2%</a:t>
            </a:r>
            <a:endParaRPr sz="22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40F1FB1-33DA-474D-B1ED-5B5261585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Rechazo de sales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CC00873F-A3D1-41F2-94C0-7C0ED8784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360045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2,5–30+ m³/h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3A6B254-84E3-40F8-8325-E56CCF4AD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01955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Capacidad por sistema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4C46C8B-1C8F-44E2-8D77-21A5A0457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60–70%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1F8A979-1932-4F53-B263-5F77F7F70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Recuperación de referencia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4F511C0-C9BA-42E6-8624-FE3C04570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572000"/>
            <a:ext cx="2476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2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 ft / 40 ft</a:t>
            </a:r>
            <a:endParaRPr sz="22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13B571E-FE9D-4A50-B474-450F95E1B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4991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Formato logístico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8B73CB5D-845C-46FD-BA61-E81FFC89F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5581650"/>
            <a:ext cx="5334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Valores de referencia. El diseño final depende del agua, la temperatura, la presión disponible y el objetivo de recuperación.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5721E3A-5832-443B-8F38-781957C9E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7B2FFFA-9ECF-4F46-8189-F82C68EF1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61606C5C-7AE7-49B3-80FC-6D26C93A2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20473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30DDC1C-F927-451A-B77D-FF0102631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01551B0-1DC5-4E16-964C-50039DA9F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DE6A673-62D3-45EA-9748-34A17324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B647AE0-2DE6-40BF-8213-11CF2D28E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AGUA DE CAMPAMENTO Y SERVICIO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3661DE4-B10F-4DD1-A765-6D90A341F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agua confiable sostiene la operación remota antes de entrar al proceso.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C5815DA-38C3-4596-9D40-356C6E064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prioridad es separar consumo humano, servicios, agua de proceso y reúso; cada corriente exige una calidad distinta.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6ce21cea6824918"/>
          <a:srcRect xmlns:a="http://schemas.openxmlformats.org/drawingml/2006/main" l="4944" t="0" r="494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39000" y="2571750"/>
            <a:ext cx="4343400" cy="2952750"/>
          </a:xfrm>
          <a:prstGeom xmlns:a="http://schemas.openxmlformats.org/drawingml/2006/main" prst="roundRect">
            <a:avLst>
              <a:gd name="adj" fmla="val 5161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89397F05-2B2C-4A81-9CB5-4F9B7B001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76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7308ADD-4FE3-460B-9E5F-9AB14773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09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y consumo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79A4E4C2-0510-4FDC-99FE-5B5E6C0EF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33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Agua potable, cocina, duchas y servicios con desinfección y remineralización final.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AEDE8806-CC6E-4E64-B042-10F7A8686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29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A05683B5-DEB6-4A4F-99FF-3015EA0A5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62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 de proceso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D4E26A1-E398-4B05-9D05-0EE58E948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86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Lavado, reactivos, laboratorio, calderas o enfriamiento según calidad requerida.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FD3654A0-63C3-492A-AC0F-5AC87E2D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81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56B3EB0F-8DA1-45D7-8BB4-4ED7654E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14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Reúso de efluentes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123535-E33D-40DE-A784-077C68072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838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MBR/MBBR + UF/RO cuando el objetivo exige menor salinidad o retorno al proceso.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FF327AE9-5184-4F83-9582-66276ABE2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772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DATOS CRÍTICOS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10489D8-FF47-4D7E-8E7B-F8FBD7D29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57721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2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TDS · dureza · sílice · turbidez · As · Fe/Mn · sulfatos · pH · altitud</a:t>
            </a:r>
            <a:endParaRPr sz="12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F8548F1-F77C-43A8-B3F9-C39FD6069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0F71019-B953-41B1-8E44-9A5C7E99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7A373F0-E5DC-4358-AE0F-928CE2DD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13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497959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B6E7903-FCB1-49B3-B619-8F52B49BF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72C9CD8-4C78-49D3-84ED-A5251CD5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95B0644F-C767-4F1C-A78A-B9FD64F3E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E1DF40C-1F71-44E8-A947-0256E82A5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MINEROS Y RELAVES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83C2677-AD1C-4847-B53E-444AE04A1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Primero se separan las corrientes; después se elige la tecnología.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F898A790-ED40-4708-9397-0C6F67413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Un tren único no puede resolver simultáneamente sólidos, metales, arsénico, sales y materia orgánica.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107B71E-34C9-42D5-8CB1-D61838731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Sólidos / turbidez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7C88954-7FB1-4AD4-ADE6-97DAEF66B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7146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F2EDA3F-1D5E-40CA-97EE-E1F078B83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5717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Clarificación · coagulación · multimedia · UF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B0598CD-ED75-4114-9F4F-4A3FB9C05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147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Arsénico / metales</a:t>
            </a:r>
            <a:endParaRPr sz="18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D8A3639-F3AD-458D-87E8-0CC398085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34575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CBE99DB-08B5-4045-B4B8-E69FC3646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3147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Oxidación · precipitación / adsorción · filtración · pulido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994B0DF6-8963-4872-A74F-8D35C5BFD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Alta salinidad</a:t>
            </a:r>
            <a:endParaRPr sz="18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339F5D9-B672-44BE-84EE-BBD078F3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20052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440D3A3-1C5F-4501-84DF-E6D70439D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05765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NF / RO / DTRO según composición y recuperación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4660A912-AFC9-44DF-B44E-44D1C14E7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00600"/>
            <a:ext cx="24574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Reúso / descarga</a:t>
            </a:r>
            <a:endParaRPr sz="18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030FF2C-46AA-4B2C-94BF-AF172C76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4943475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352A26C-5392-4022-984C-DFD1EAC6F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00600"/>
            <a:ext cx="4286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Ajuste de pH · desinfección · remineralización · control</a:t>
            </a:r>
            <a:endParaRPr sz="150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5" name="图片 4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7a831338a50470f"/>
          <a:srcRect xmlns:a="http://schemas.openxmlformats.org/drawingml/2006/main" l="14211" t="0" r="142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58250" y="2628900"/>
            <a:ext cx="2724150" cy="2476500"/>
          </a:xfrm>
          <a:prstGeom xmlns:a="http://schemas.openxmlformats.org/drawingml/2006/main" prst="roundRect">
            <a:avLst>
              <a:gd name="adj" fmla="val 5385"/>
            </a:avLst>
          </a:prstGeom>
        </p:spPr>
      </p:pic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E0CB9F91-E178-4BCB-8053-5C498F0E9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972800" cy="495300"/>
          </a:xfrm>
          <a:prstGeom xmlns:a="http://schemas.openxmlformats.org/drawingml/2006/main" prst="roundRect">
            <a:avLst>
              <a:gd name="adj" fmla="val 26923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574AEDD-6277-4826-9570-CCEBCCB9B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91200"/>
            <a:ext cx="10553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propuesta debe indicar claramente: agua de entrada → objetivo → residual final → destino de cada corriente.</a:t>
            </a:r>
            <a:endParaRPr sz="15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97EE9867-104E-4BDB-8C9A-11E10E9E8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60BD603-901E-45AD-B476-CCFFBDDF3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3D5DC794-BBEF-43B1-82A6-938CE2976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1664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40484C69-B1AE-4680-9EB6-0745EAA3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C9C343C-ECAC-4120-B865-6AB0977EC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9364973-6220-42E3-90E0-66C357445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1424AB8A-FDE3-499A-9144-29DC0B125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ALTA MONTAÑA · PERÚ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A5FA2DA8-1458-4D1D-92AD-69BD7B2EA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 3.500–5.000 m, presión, frío, polvo y energía cambian el diseño.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D7B728-60FB-4B11-A78A-582E8D7AF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Las operaciones andinas exigen recalcular bombas, membranas, motores, ventilación y protección térmica con datos reales del sitio.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5" name="图片 3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14390dc06e4e3f"/>
          <a:srcRect xmlns:a="http://schemas.openxmlformats.org/drawingml/2006/main" l="514" t="0" r="51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28900"/>
            <a:ext cx="4476750" cy="2857500"/>
          </a:xfrm>
          <a:prstGeom xmlns:a="http://schemas.openxmlformats.org/drawingml/2006/main" prst="roundRect">
            <a:avLst>
              <a:gd name="adj" fmla="val 5333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E031DCB3-918E-4E76-9E92-6E7003E07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533900"/>
            <a:ext cx="4095750" cy="895350"/>
          </a:xfrm>
          <a:prstGeom xmlns:a="http://schemas.openxmlformats.org/drawingml/2006/main" prst="roundRect">
            <a:avLst>
              <a:gd name="adj" fmla="val 1276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099C3B7-A8FA-4966-80E9-D8E76E818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667250"/>
            <a:ext cx="3676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REFERENCIA DE DISEÑO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CB01F45-D81B-4F10-8542-CF0C8624D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72050"/>
            <a:ext cx="36766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Altitud · temperatura · viento · polvo · radiación · calidad de energía</a:t>
            </a:r>
            <a:endParaRPr sz="12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F357F56-6506-4C32-A90A-6A774987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27051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HIDRÁULICA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E1D9DC5-359D-4543-BE05-AD6F2F146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26289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Presión atmosférica local, NPSH y cavitación; selección de bomba y aireación por sitio.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F6CB62A-4C64-4D2B-9324-6B9B511D2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2004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CCEB2E7-A93D-4FB2-A1A1-B794D3B8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4480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EQUIPOS</a:t>
            </a:r>
            <a:endParaRPr sz="127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6AC3B8A-0658-46CE-BECB-934F5C6E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33718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Derating de motor/VFD/enfriamiento; corrección del flujo de membrana por temperatura.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03C55E4-97FA-4CEA-BC73-59F201AFA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39433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6AB7E51B-981C-4CF7-9963-253DFB51A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19100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CLIMA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EA001B74-077E-4993-99B6-5DE14EDD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11480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Aislamiento, heat tracing, drenaje anticongelamiento, ventilación filtrada y fijaciones al viento.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25BE58-67CC-484C-B5E3-6E1EF9527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68630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73638A6-E43E-4415-915A-0BC11D169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4933950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OPERACIÓN</a:t>
            </a:r>
            <a:endParaRPr sz="1275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B0406B-3616-48AC-BEA4-3DE5DC62B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91350" y="4857750"/>
            <a:ext cx="4591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PLC/HMI remoto, alarmas, datos históricos, FAT y repuestos críticos para largas distancias.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1C56BD5-0B41-473B-AC4E-482934072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429250"/>
            <a:ext cx="6019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456C9046-CDE6-410C-820C-2F5B816C9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62600" y="5715000"/>
            <a:ext cx="60198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La potencia, la ventilación y la protección térmica se recalculan con datos de emplazamiento; no se aplica un porcentaje genérico.</a:t>
            </a:r>
            <a:endParaRPr sz="1275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BF049485-A1ED-4B2F-9050-988117953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2C2BB25-A30F-4EAC-81F9-12B6008B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9A18CDF-85E0-4DCD-954F-19E48ACA1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8800762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1" name="矩形 70">
            <a:extLst xmlns:a="http://schemas.openxmlformats.org/drawingml/2006/main">
              <a:ext uri="{FF2B5EF4-FFF2-40B4-BE49-F238E27FC236}">
                <a16:creationId xmlns:a16="http://schemas.microsoft.com/office/drawing/2014/main" id="{7640BACC-235B-45C1-ABEE-99625DA48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C327713-E808-4202-9982-2928F470F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D0E87A9A-8103-4F24-917C-5FE9203A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A51C5B9-26A8-4A7B-84BC-17146C772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RANGO MODULAR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4F267C9-FDAB-4415-8E40-4D3C6CCF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Cuatro configuraciones cubren desde campamentos hasta operaciones mayores.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8E77FBC-410C-4F02-A420-27163A474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Base de referencia: 20 h/día, TDS típico 3.000–5.000 ppm y recuperación 60–70%.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57570A04-E495-4808-988B-5185956B3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2000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C0C03EDA-05D3-48A5-9094-59F3A4BF3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05100"/>
            <a:ext cx="1771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2F491FD-F958-43CA-80F8-7E34B632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F4DE806-E709-48FC-AA1C-17376B95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CAUDAL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9E39D3EE-E18D-4C86-956D-662232B18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2571750"/>
            <a:ext cx="1809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C1DAE058-9B03-49BE-9334-7724E5BDA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705100"/>
            <a:ext cx="1581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PRODUCCIÓN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FB7344DD-992C-48EC-AF8F-7F6F65571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2571750"/>
            <a:ext cx="13335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2798D025-56A4-4DB5-AFC1-996BD2BDE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705100"/>
            <a:ext cx="1104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POTENCIA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300C396-5358-468A-8706-290111DB6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571750"/>
            <a:ext cx="14287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8ACBAD7-1986-4737-85EF-2AAEE3C40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96150" y="2705100"/>
            <a:ext cx="1200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FORMATO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E954DEF-B592-4AE6-B165-CE734C560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571750"/>
            <a:ext cx="2381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9E0E424-5A04-4AE3-BA8A-C94095D3C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705100"/>
            <a:ext cx="21526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MEJOR AJUSTE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92324676-3353-48DA-83B5-601857D0A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099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BAB3D82-46D7-4B5B-99EB-6CC1D304B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1623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GY-BW/8040-2.5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7FACF5A9-1ABB-4B16-811A-856CE0333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A2632CD9-FD99-44ED-9B2B-BC9745308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2,5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55952A7C-AA16-414D-9F43-A012A61F7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0099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7BFA96DF-83F7-4B0C-8919-4C9F6901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1623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125BDE4-2B10-4086-A21B-153D8938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0099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9DF06E-E42B-465E-8844-C259B1484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1623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6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B6E41795-95F5-4AE3-8722-7BACC26AE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0099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89699840-3297-41D1-839C-73F8045D8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1623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Personalizado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E417F12D-3AD0-4D45-97C4-74C7080A6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099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1065C6BC-FED4-49EE-9420-F7CC3FDC6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1623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pequeño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EA4B9DF9-DF04-43CF-933D-88D4DF32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9E795249-2C8F-42D3-A1A2-F63EC719A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7528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GY-BW/8040-5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FF52FEEE-F19E-48C1-9B5A-BB796E21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850C302D-1235-4631-B868-96665366D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5" name="矩形 34">
            <a:extLst xmlns:a="http://schemas.openxmlformats.org/drawingml/2006/main">
              <a:ext uri="{FF2B5EF4-FFF2-40B4-BE49-F238E27FC236}">
                <a16:creationId xmlns:a16="http://schemas.microsoft.com/office/drawing/2014/main" id="{5C11B316-D4FC-4F8D-9FD7-F19964275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36004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6" name="矩形 35">
            <a:extLst xmlns:a="http://schemas.openxmlformats.org/drawingml/2006/main">
              <a:ext uri="{FF2B5EF4-FFF2-40B4-BE49-F238E27FC236}">
                <a16:creationId xmlns:a16="http://schemas.microsoft.com/office/drawing/2014/main" id="{B6C34E07-976A-44DB-A30A-A71FAF4004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3752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7" name="矩形 36">
            <a:extLst xmlns:a="http://schemas.openxmlformats.org/drawingml/2006/main">
              <a:ext uri="{FF2B5EF4-FFF2-40B4-BE49-F238E27FC236}">
                <a16:creationId xmlns:a16="http://schemas.microsoft.com/office/drawing/2014/main" id="{D81C7DB6-F9FC-4441-A773-126F126F4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6004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38" name="矩形 37">
            <a:extLst xmlns:a="http://schemas.openxmlformats.org/drawingml/2006/main">
              <a:ext uri="{FF2B5EF4-FFF2-40B4-BE49-F238E27FC236}">
                <a16:creationId xmlns:a16="http://schemas.microsoft.com/office/drawing/2014/main" id="{86E6ADEA-640B-4F83-B705-36AD1C18C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528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9" name="矩形 38">
            <a:extLst xmlns:a="http://schemas.openxmlformats.org/drawingml/2006/main">
              <a:ext uri="{FF2B5EF4-FFF2-40B4-BE49-F238E27FC236}">
                <a16:creationId xmlns:a16="http://schemas.microsoft.com/office/drawing/2014/main" id="{D62BF49F-7703-4219-9C87-407EC5FC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6004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0" name="矩形 39">
            <a:extLst xmlns:a="http://schemas.openxmlformats.org/drawingml/2006/main">
              <a:ext uri="{FF2B5EF4-FFF2-40B4-BE49-F238E27FC236}">
                <a16:creationId xmlns:a16="http://schemas.microsoft.com/office/drawing/2014/main" id="{11CBD9FB-180C-4C61-9114-3FF5B28AE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7528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1" name="矩形 40">
            <a:extLst xmlns:a="http://schemas.openxmlformats.org/drawingml/2006/main">
              <a:ext uri="{FF2B5EF4-FFF2-40B4-BE49-F238E27FC236}">
                <a16:creationId xmlns:a16="http://schemas.microsoft.com/office/drawing/2014/main" id="{73459D3E-88C8-46D2-BDE7-AC1A1CD83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6004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2" name="矩形 41">
            <a:extLst xmlns:a="http://schemas.openxmlformats.org/drawingml/2006/main">
              <a:ext uri="{FF2B5EF4-FFF2-40B4-BE49-F238E27FC236}">
                <a16:creationId xmlns:a16="http://schemas.microsoft.com/office/drawing/2014/main" id="{517BBC30-0908-4CE1-BD9A-F7BA2A597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7528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Campamento + servicios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3" name="矩形 42">
            <a:extLst xmlns:a="http://schemas.openxmlformats.org/drawingml/2006/main">
              <a:ext uri="{FF2B5EF4-FFF2-40B4-BE49-F238E27FC236}">
                <a16:creationId xmlns:a16="http://schemas.microsoft.com/office/drawing/2014/main" id="{17F819E5-A486-4C6D-902D-59677993E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4" name="矩形 43">
            <a:extLst xmlns:a="http://schemas.openxmlformats.org/drawingml/2006/main">
              <a:ext uri="{FF2B5EF4-FFF2-40B4-BE49-F238E27FC236}">
                <a16:creationId xmlns:a16="http://schemas.microsoft.com/office/drawing/2014/main" id="{222D8BAC-471C-4EF4-B193-7BEFFE589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GY-BW/8040-10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5" name="矩形 44">
            <a:extLst xmlns:a="http://schemas.openxmlformats.org/drawingml/2006/main">
              <a:ext uri="{FF2B5EF4-FFF2-40B4-BE49-F238E27FC236}">
                <a16:creationId xmlns:a16="http://schemas.microsoft.com/office/drawing/2014/main" id="{C4DE014F-F5CD-4DD5-B0B0-D76596CCB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6" name="矩形 45">
            <a:extLst xmlns:a="http://schemas.openxmlformats.org/drawingml/2006/main">
              <a:ext uri="{FF2B5EF4-FFF2-40B4-BE49-F238E27FC236}">
                <a16:creationId xmlns:a16="http://schemas.microsoft.com/office/drawing/2014/main" id="{B5A4E259-247C-4227-ADC8-309800F35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10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矩形 46">
            <a:extLst xmlns:a="http://schemas.openxmlformats.org/drawingml/2006/main">
              <a:ext uri="{FF2B5EF4-FFF2-40B4-BE49-F238E27FC236}">
                <a16:creationId xmlns:a16="http://schemas.microsoft.com/office/drawing/2014/main" id="{E4DA7833-F2E9-46C6-8ABB-69D421CE9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19100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48" name="矩形 47">
            <a:extLst xmlns:a="http://schemas.openxmlformats.org/drawingml/2006/main">
              <a:ext uri="{FF2B5EF4-FFF2-40B4-BE49-F238E27FC236}">
                <a16:creationId xmlns:a16="http://schemas.microsoft.com/office/drawing/2014/main" id="{279AE155-D03A-41F9-82F3-C97AF05AB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34340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9" name="矩形 48">
            <a:extLst xmlns:a="http://schemas.openxmlformats.org/drawingml/2006/main">
              <a:ext uri="{FF2B5EF4-FFF2-40B4-BE49-F238E27FC236}">
                <a16:creationId xmlns:a16="http://schemas.microsoft.com/office/drawing/2014/main" id="{B35322C4-E725-42C5-BE05-C7E59757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19100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0" name="矩形 49">
            <a:extLst xmlns:a="http://schemas.openxmlformats.org/drawingml/2006/main">
              <a:ext uri="{FF2B5EF4-FFF2-40B4-BE49-F238E27FC236}">
                <a16:creationId xmlns:a16="http://schemas.microsoft.com/office/drawing/2014/main" id="{83145173-823F-405B-8C75-29D52EE92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34340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19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1" name="矩形 50">
            <a:extLst xmlns:a="http://schemas.openxmlformats.org/drawingml/2006/main">
              <a:ext uri="{FF2B5EF4-FFF2-40B4-BE49-F238E27FC236}">
                <a16:creationId xmlns:a16="http://schemas.microsoft.com/office/drawing/2014/main" id="{17ABA4DF-A084-408D-B5EB-CE14E4E2E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19100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2" name="矩形 51">
            <a:extLst xmlns:a="http://schemas.openxmlformats.org/drawingml/2006/main">
              <a:ext uri="{FF2B5EF4-FFF2-40B4-BE49-F238E27FC236}">
                <a16:creationId xmlns:a16="http://schemas.microsoft.com/office/drawing/2014/main" id="{8BD19084-D00C-438A-A70F-CE16CFDA4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34340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3" name="矩形 52">
            <a:extLst xmlns:a="http://schemas.openxmlformats.org/drawingml/2006/main">
              <a:ext uri="{FF2B5EF4-FFF2-40B4-BE49-F238E27FC236}">
                <a16:creationId xmlns:a16="http://schemas.microsoft.com/office/drawing/2014/main" id="{1D35167B-2787-4B81-B640-6635CFC1E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19100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3F8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4" name="矩形 53">
            <a:extLst xmlns:a="http://schemas.openxmlformats.org/drawingml/2006/main">
              <a:ext uri="{FF2B5EF4-FFF2-40B4-BE49-F238E27FC236}">
                <a16:creationId xmlns:a16="http://schemas.microsoft.com/office/drawing/2014/main" id="{8358D67A-9B60-4A24-A1C8-CA340129F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343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minera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矩形 54">
            <a:extLst xmlns:a="http://schemas.openxmlformats.org/drawingml/2006/main">
              <a:ext uri="{FF2B5EF4-FFF2-40B4-BE49-F238E27FC236}">
                <a16:creationId xmlns:a16="http://schemas.microsoft.com/office/drawing/2014/main" id="{F54E6BC3-F25A-43E9-9EAE-F97BF6849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2000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6" name="矩形 55">
            <a:extLst xmlns:a="http://schemas.openxmlformats.org/drawingml/2006/main">
              <a:ext uri="{FF2B5EF4-FFF2-40B4-BE49-F238E27FC236}">
                <a16:creationId xmlns:a16="http://schemas.microsoft.com/office/drawing/2014/main" id="{CB5A333C-0E4D-4611-A547-BC936FF68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339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GY-BW/8040-28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矩形 56">
            <a:extLst xmlns:a="http://schemas.openxmlformats.org/drawingml/2006/main">
              <a:ext uri="{FF2B5EF4-FFF2-40B4-BE49-F238E27FC236}">
                <a16:creationId xmlns:a16="http://schemas.microsoft.com/office/drawing/2014/main" id="{F9B64F92-3C03-430B-B0FE-FE510D617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58" name="矩形 57">
            <a:extLst xmlns:a="http://schemas.openxmlformats.org/drawingml/2006/main">
              <a:ext uri="{FF2B5EF4-FFF2-40B4-BE49-F238E27FC236}">
                <a16:creationId xmlns:a16="http://schemas.microsoft.com/office/drawing/2014/main" id="{62575109-6440-480B-8F5E-7F3AD67F7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28 m³/h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矩形 58">
            <a:extLst xmlns:a="http://schemas.openxmlformats.org/drawingml/2006/main">
              <a:ext uri="{FF2B5EF4-FFF2-40B4-BE49-F238E27FC236}">
                <a16:creationId xmlns:a16="http://schemas.microsoft.com/office/drawing/2014/main" id="{1930CDED-81C5-48A5-B2CC-5F58CFF6E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781550"/>
            <a:ext cx="1809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0" name="矩形 59">
            <a:extLst xmlns:a="http://schemas.openxmlformats.org/drawingml/2006/main">
              <a:ext uri="{FF2B5EF4-FFF2-40B4-BE49-F238E27FC236}">
                <a16:creationId xmlns:a16="http://schemas.microsoft.com/office/drawing/2014/main" id="{F9CFEEE0-FE0B-4AD2-8818-081692360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33850" y="49339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560 t/d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1" name="矩形 60">
            <a:extLst xmlns:a="http://schemas.openxmlformats.org/drawingml/2006/main">
              <a:ext uri="{FF2B5EF4-FFF2-40B4-BE49-F238E27FC236}">
                <a16:creationId xmlns:a16="http://schemas.microsoft.com/office/drawing/2014/main" id="{BBF15D21-57D5-44C2-BC12-30EFBA770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4781550"/>
            <a:ext cx="13335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2" name="矩形 61">
            <a:extLst xmlns:a="http://schemas.openxmlformats.org/drawingml/2006/main">
              <a:ext uri="{FF2B5EF4-FFF2-40B4-BE49-F238E27FC236}">
                <a16:creationId xmlns:a16="http://schemas.microsoft.com/office/drawing/2014/main" id="{F109792A-7126-4281-9CAA-63BE6A497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933950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50 kW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3" name="矩形 62">
            <a:extLst xmlns:a="http://schemas.openxmlformats.org/drawingml/2006/main">
              <a:ext uri="{FF2B5EF4-FFF2-40B4-BE49-F238E27FC236}">
                <a16:creationId xmlns:a16="http://schemas.microsoft.com/office/drawing/2014/main" id="{D1B22361-3155-41DE-820F-98686BB3C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781550"/>
            <a:ext cx="14287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4" name="矩形 63">
            <a:extLst xmlns:a="http://schemas.openxmlformats.org/drawingml/2006/main">
              <a:ext uri="{FF2B5EF4-FFF2-40B4-BE49-F238E27FC236}">
                <a16:creationId xmlns:a16="http://schemas.microsoft.com/office/drawing/2014/main" id="{9D0265AD-AF56-41B2-9870-2DB1BFE13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933950"/>
            <a:ext cx="1238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40 ft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5" name="矩形 64">
            <a:extLst xmlns:a="http://schemas.openxmlformats.org/drawingml/2006/main">
              <a:ext uri="{FF2B5EF4-FFF2-40B4-BE49-F238E27FC236}">
                <a16:creationId xmlns:a16="http://schemas.microsoft.com/office/drawing/2014/main" id="{1200B3F6-2BEF-475C-89F1-5C1B25161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781550"/>
            <a:ext cx="2381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66" name="矩形 65">
            <a:extLst xmlns:a="http://schemas.openxmlformats.org/drawingml/2006/main">
              <a:ext uri="{FF2B5EF4-FFF2-40B4-BE49-F238E27FC236}">
                <a16:creationId xmlns:a16="http://schemas.microsoft.com/office/drawing/2014/main" id="{9F3BD8C6-0B65-4654-956F-B0B708E2F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493395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Sitio de mayor escala</a:t>
            </a:r>
            <a:endParaRPr sz="127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7" name="矩形 66">
            <a:extLst xmlns:a="http://schemas.openxmlformats.org/drawingml/2006/main">
              <a:ext uri="{FF2B5EF4-FFF2-40B4-BE49-F238E27FC236}">
                <a16:creationId xmlns:a16="http://schemas.microsoft.com/office/drawing/2014/main" id="{BB8B23B6-C0FA-4212-89D7-A0FC9FA6A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668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20 ft: huella compacta y transporte simple · 40 ft: mayor caudal y expansión multicontenedor · Diseño final según análisis</a:t>
            </a:r>
            <a:endParaRPr sz="150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8" name="矩形 67">
            <a:extLst xmlns:a="http://schemas.openxmlformats.org/drawingml/2006/main">
              <a:ext uri="{FF2B5EF4-FFF2-40B4-BE49-F238E27FC236}">
                <a16:creationId xmlns:a16="http://schemas.microsoft.com/office/drawing/2014/main" id="{4D182E38-72F7-415D-BFD2-85BDE04C7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9" name="矩形 68">
            <a:extLst xmlns:a="http://schemas.openxmlformats.org/drawingml/2006/main">
              <a:ext uri="{FF2B5EF4-FFF2-40B4-BE49-F238E27FC236}">
                <a16:creationId xmlns:a16="http://schemas.microsoft.com/office/drawing/2014/main" id="{E7E14374-CCC6-441E-B355-0C08BC4B1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0" name="矩形 69">
            <a:extLst xmlns:a="http://schemas.openxmlformats.org/drawingml/2006/main">
              <a:ext uri="{FF2B5EF4-FFF2-40B4-BE49-F238E27FC236}">
                <a16:creationId xmlns:a16="http://schemas.microsoft.com/office/drawing/2014/main" id="{9C2FC0E0-0D8D-407D-9B00-847FA121D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1756378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67720C9D-ACCC-400F-9CF8-0F37F99D8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7D95553-C6B0-4746-B63D-57B8E516F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04F6730-ACAA-4063-8293-C787903F2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24C013E-D4C5-403D-9C5F-BCFB07A50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ENTREGA RÁPIDA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27524EC-FB55-4011-B0D4-6ED6C706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valor del contenedor está en llegar integrado, probado y listo para conectar.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E23D71C-E2D1-4B55-8291-F02F3D15C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sitio prepara base, alimentación, energía y salida de producto; la mayor parte de la integración se completa en fábrica.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8" name="图片 3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f6fc79e28b44f8"/>
          <a:srcRect xmlns:a="http://schemas.openxmlformats.org/drawingml/2006/main" l="0" t="7960" r="0" b="796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47950"/>
            <a:ext cx="2667000" cy="2857500"/>
          </a:xfrm>
          <a:prstGeom xmlns:a="http://schemas.openxmlformats.org/drawingml/2006/main" prst="roundRect">
            <a:avLst>
              <a:gd name="adj" fmla="val 5000"/>
            </a:avLst>
          </a:prstGeom>
        </p:spPr>
      </p:pic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3c91a063d194e64"/>
          <a:srcRect xmlns:a="http://schemas.openxmlformats.org/drawingml/2006/main" l="0" t="6625" r="0" b="66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86150" y="2647950"/>
            <a:ext cx="3333750" cy="2857500"/>
          </a:xfrm>
          <a:prstGeom xmlns:a="http://schemas.openxmlformats.org/drawingml/2006/main" prst="roundRect">
            <a:avLst>
              <a:gd name="adj" fmla="val 4667"/>
            </a:avLst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E6ED9F60-F33C-4E95-92FA-AB9354EBE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860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F1EF60A-286E-412D-86F2-12EDA3F6D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622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1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FE1499D-F819-4B90-9B69-AA84BF35F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7527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Agua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4784984-46C1-4628-A746-702499F18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385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D71D7A8-A33A-4F42-B94A-B943DD1C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147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2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7E656E3-ACBB-411C-858C-8BDA03C68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3051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6FCCA84D-F38C-4F2E-9BAB-DC63196D4A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7909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105C512-A804-41A9-9A1F-C1B2553A1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8671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3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EE4FF580-66C1-4C0B-AACE-E9B9F9F2D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576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Fabricación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圆角矩形 17">
            <a:extLst xmlns:a="http://schemas.openxmlformats.org/drawingml/2006/main">
              <a:ext uri="{FF2B5EF4-FFF2-40B4-BE49-F238E27FC236}">
                <a16:creationId xmlns:a16="http://schemas.microsoft.com/office/drawing/2014/main" id="{E657E603-6D91-4D8F-9F7D-B04F4FD7D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34340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165023CF-3B2F-47BF-8956-97840A72C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41960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4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4E9B602-481A-46A6-974B-33C66D544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41007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圆角矩形 20">
            <a:extLst xmlns:a="http://schemas.openxmlformats.org/drawingml/2006/main">
              <a:ext uri="{FF2B5EF4-FFF2-40B4-BE49-F238E27FC236}">
                <a16:creationId xmlns:a16="http://schemas.microsoft.com/office/drawing/2014/main" id="{8455F61B-6E5B-4365-8F9D-15AF1DC6C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895850"/>
            <a:ext cx="381000" cy="3810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2F4AD15D-8702-4B16-9C77-B80522EFD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972050"/>
            <a:ext cx="381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5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1AA2E08-735B-4493-8BD9-18906E7E0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962525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Conexión</a:t>
            </a:r>
            <a:endParaRPr sz="16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4247616-D6F3-49C8-BFDC-54FBBD59A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657850"/>
            <a:ext cx="1905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30–60 días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8689D13D-71B5-4F91-8C3B-E9B66F578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63050" y="57150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plazo típico de fábrica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4679214E-87C2-4906-86E8-C2A9F0B3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504415A1-DBB7-4569-B23D-177B04E6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ENTREGA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0F64FAB2-3249-4E29-B5E3-3AE56A00A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225715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ca8d60fdbf4d53"/>
          <a:srcRect xmlns:a="http://schemas.openxmlformats.org/drawingml/2006/main" l="24400" t="0" r="2440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B925124-8DC9-488A-962B-A13A72290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0A95404-8139-4515-BB46-42028A03B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F2E805DF-AEE6-40DA-9CD5-6EA61D658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DB75795-0327-4861-B184-B6A784EFC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 Y SANEAMIENTO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DE1046A-2F49-4EC8-ADD1-F276A8D3D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MBR/MBBR modular, reúso industrial y evaporación de baja temperatura para corrientes difíciles.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C11E457D-7521-43DE-AB82-CD12522B6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D976E1AF-1E29-42FF-B760-5A0A56CE9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BA38139-9328-4323-8057-E88B9CD0E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02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9B2943F-5005-432C-B051-DF7C04A7C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18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383507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4287F505-3578-4A91-B583-3DDD2E02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17083E1-B2D6-4A17-B036-40B1D5D30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594FA87B-63CC-43C0-A2FC-EC2A198B2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822FBB5-6110-4B57-96C8-DA4953625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EFLUENTES MODULARES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2923675-A789-4E28-A781-FA9C7D489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MBR y MBBR cubren necesidades distintas de saneamiento y reúso.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549F624-E3A3-431C-B96A-0E82F758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solución puede integrarse en skid o contenedor para campamentos, municipios, hoteles, parques industriales y fábricas.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67FD3677-62F7-44E4-A35B-CC9709E15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CEC8251-48DB-4DF5-BB42-B9DD7C5F4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76550"/>
            <a:ext cx="1143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MBR</a:t>
            </a:r>
            <a:endParaRPr sz="30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D3AECD8B-5B65-4448-8BA5-65D8569FF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24250"/>
            <a:ext cx="39052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Huella compacta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Calidad alta para reúso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Separación por membrana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Ideal cuando el espacio es crítico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A83050F3-5D4A-489F-936B-3ABE81E28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571750"/>
            <a:ext cx="4953000" cy="280035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7EA62173-2EB4-4ECB-8DE2-9D76F43AE4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76550"/>
            <a:ext cx="1333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0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MBBR</a:t>
            </a:r>
            <a:endParaRPr sz="30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265D45B-AF10-4500-9E93-34941E00B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524250"/>
            <a:ext cx="3943350" cy="1352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Alta biomasa en poco volumen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Buena tolerancia a variaciones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biológica robusta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Combinable con clarificación o MBR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8C7DA7CF-5CD8-419A-BE9A-440CCAE49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375285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+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0F798CD-9387-4950-B362-5C24CE1E0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Pretratamiento → biología → separación → desinfección → reúso o descarga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71E6BA8-57E5-4391-AA06-82CA12382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F50D03C4-A4F0-4AE2-BDB9-C6AD14235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SANEAMIENTO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B921D1D7-0A14-4219-B075-34F7EA797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973457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5AB6FE1-D3C4-4E47-9922-6201C0FC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DA0A22B-298E-432F-AFC1-258A6914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C4B621D-F735-4ECD-8D84-D5C04A361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5DCBA1E-2F36-4C3C-9AF0-AFD23B98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CONTEXTO DE MERCADO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C1617636-D4BD-442E-B1B3-726833F91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Perú combina minería de escala, costa árida y proyectos remotos.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12A85B9-3E7C-439A-9721-929AC6368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cartera minera y la presión hídrica de la vertiente del Pacífico elevan la demanda de plantas modulares, móviles y reutilizables.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C3918C60-3AAF-4B7A-9CEE-D9A5BD4F4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51B869D-4C8F-4D9D-8F11-4E368F0C0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1465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3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3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US$ 64.075 M</a:t>
            </a:r>
            <a:endParaRPr sz="33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02065695-F3F3-44AD-8D0C-A3A2588C2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6710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Cartera de inversión minera 2026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974E829-51C6-4AE7-90EE-783AD7186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2857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66</a:t>
            </a:r>
            <a:endParaRPr sz="390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B115ACDB-E02B-4C1A-BCA7-4C5B5CBE8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672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Proyectos en 19 departamentos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4A55C4B-9A27-4B2F-AE65-023FAEF1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571750"/>
            <a:ext cx="34290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73B60C70-FF7E-42A4-BE4E-77B1E76D3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2914650"/>
            <a:ext cx="2762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69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7ED2ADF0-865B-4AAA-B951-CD017E5FE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3467100"/>
            <a:ext cx="276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Proyectos de exploración minera en 2026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E4A8EEC-B923-4C95-B5BD-5DE88B850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4171950"/>
            <a:ext cx="27241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US$ 757 M de inversión: agua de campaña, campamento y operación.</a:t>
            </a:r>
            <a:endParaRPr sz="165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2BB43AAE-6E64-4576-BF01-AC89D38AE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71750"/>
            <a:ext cx="35433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E8F5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DFD801A-F31E-4F6C-B7A8-7EC4D018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146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COSTA BAJO PRESIÓN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DDB28397-38B2-4147-A8A9-62A8C2454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333750"/>
            <a:ext cx="28956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65% de la población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1,8% del agua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281BFA80-D2A5-449E-B8A0-4B1CE5068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38650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vertiente del Pacífico concentra demanda urbana, industrial y minera con recursos limitados.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E3D103AA-699F-4217-8714-A15495093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DB7DDB17-FFA4-4A7D-B807-D33E804BE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MERCADO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58FDB104-158B-4F9E-8D2D-9EFB6121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709864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E2B47A32-AEB9-4590-A42E-72CBBB065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5C25F9B5-849C-40DB-BECA-C1D1B7698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7C08CC4-230A-4E45-8FB3-288DCAFD8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A38DDC4C-9729-4DE6-8C89-9FEF0FAB1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EVAPORACIÓN DE BAJA TEMPERATURA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95BABBC-5FC6-4D31-8D53-AB54527C3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Convierte un efluente corrosivo en agua recuperable y concentrado de valor.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93918F4-4356-4D22-8B59-2D0386975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Diseñado para corrientes segregadas, concentradas, salinas o con metales; no para grandes caudales diluidos mezclados.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992b32d8fa4b72"/>
          <a:srcRect xmlns:a="http://schemas.openxmlformats.org/drawingml/2006/main" l="0" t="2521" r="0" b="25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52700"/>
            <a:ext cx="5810250" cy="3105150"/>
          </a:xfrm>
          <a:prstGeom xmlns:a="http://schemas.openxmlformats.org/drawingml/2006/main" prst="roundRect">
            <a:avLst>
              <a:gd name="adj" fmla="val 4908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D3A8AFE-9990-4E2B-A865-8DF6E727C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724150"/>
            <a:ext cx="2000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≤50 °C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4D61C76-A428-4A82-9E58-409C9F348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276600"/>
            <a:ext cx="2000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Temperatura máxima típica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BB6F5CB-FF11-46D1-A665-B19313C09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724150"/>
            <a:ext cx="209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PP / PPH</a:t>
            </a:r>
            <a:endParaRPr sz="39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39467481-DD4B-4703-BB3D-E5F55149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27660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Cámara y trayecto resistentes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0268AE0E-8646-41E7-A3C0-80809E27D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076700"/>
            <a:ext cx="4419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5CB50F9E-D6A6-48A0-B1E7-29F7BCC5D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4672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7B92712-87B0-4B04-89A9-F860DCC4D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40055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Operación atmosférica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1F93218-D80F-4399-997A-8E1A6E026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724400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Sin carga continua de vacío sobre la cámara principal.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F3E6C16A-D74B-4863-9506-3459D9FC2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532447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260DD4C5-5422-48CC-BDE3-C750F4853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52578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Solo electricidad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B1D0CACC-3B5E-4C78-B18A-FC94B435A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5581650"/>
            <a:ext cx="4191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Sin caldera de vapor ni quemador de gas para el paso de evaporación.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1772392-99FC-40DF-A3AA-995680481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AB71DCB-5CF3-4376-99C5-A69B94CEA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E8902CA-F962-4E15-A733-64469170A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20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3770280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D574E0CD-E27D-4455-822F-B4825F8E0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C706D4CB-398F-426A-A079-DAAE5E334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C1792B0-971B-403F-BF52-E13ECBE21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F96D76D-8480-45FC-8681-4D55A4BA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LÓGICA DE RECUPERACIÓN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6453A11-7FF4-464E-AAD5-1D7D74A16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Separar agua; mantener el valor metálico concentrado.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E7BDBE9-C039-4F8A-B226-55814E4BC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proceso genera dos salidas controlables y deja la ruta final definida por análisis y balance de masas.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1CC73E4B-65AE-4AF4-ABD0-F205BE473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7F10CE06-B899-476B-90E1-8A4E3CA5E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01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A06832D4-4709-4E3A-9DD9-59F857D6B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ALIMENTACIÓN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659251A5-A9DF-48B1-903D-7CD479FA0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Baño agotado o concentrado de enjuague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3FF1870-D5F8-4385-ACA8-223B63AFE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352800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C63C9C14-BD68-4ED7-98D9-4D852AF08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9525">
            <a:solidFill>
              <a:srgbClr val="08274B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1641EB3-9D45-4B87-A393-BBD2B716F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8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A673A15-4886-4FEC-A6F3-C0C831EF5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EVAPORACIÓN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C8881FAE-3480-4013-8562-833AA3B48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D6E7F1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D6E7F1"/>
                </a:solidFill>
                <a:latin typeface="Arial"/>
                <a:ea typeface="Arial"/>
                <a:cs typeface="Arial"/>
              </a:rPr>
              <a:t>Aire atmosférico remueve agua a baja temperatura</a:t>
            </a:r>
            <a:endParaRPr sz="1350" b="0">
              <a:solidFill>
                <a:srgbClr val="D6E7F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6670A6-9B6E-4D25-82A1-D386A8992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95950" y="3352800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→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402ADAB0-D5F2-47C4-84F6-4B155F384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2724150"/>
            <a:ext cx="2381250" cy="1847850"/>
          </a:xfrm>
          <a:prstGeom xmlns:a="http://schemas.openxmlformats.org/drawingml/2006/main" prst="roundRect">
            <a:avLst>
              <a:gd name="adj" fmla="val 82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CF465E84-8122-4C95-A4CD-9370E0CDB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527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03</a:t>
            </a:r>
            <a:endParaRPr sz="18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DF399FE-F9C9-420B-8EBA-400369FE0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409950"/>
            <a:ext cx="1962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CONDENSACIÓN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DB1F67C9-4437-4BD3-83A9-23E7C8607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886200"/>
            <a:ext cx="19621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vapor vuelve a una corriente líquida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2" name="图片 4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6875da7929f4bde"/>
          <a:srcRect xmlns:a="http://schemas.openxmlformats.org/drawingml/2006/main" l="0" t="349" r="0" b="34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953500" y="2590800"/>
            <a:ext cx="2628900" cy="2724150"/>
          </a:xfrm>
          <a:prstGeom xmlns:a="http://schemas.openxmlformats.org/drawingml/2006/main" prst="roundRect">
            <a:avLst>
              <a:gd name="adj" fmla="val 5797"/>
            </a:avLst>
          </a:prstGeom>
        </p:spPr>
      </p:pic>
      <p:sp>
        <p:nvSpPr>
          <p:cNvPr id="22" name="圆角矩形 21">
            <a:extLst xmlns:a="http://schemas.openxmlformats.org/drawingml/2006/main">
              <a:ext uri="{FF2B5EF4-FFF2-40B4-BE49-F238E27FC236}">
                <a16:creationId xmlns:a16="http://schemas.microsoft.com/office/drawing/2014/main" id="{A6E20A03-9745-4F67-8662-B6655957C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29200"/>
            <a:ext cx="7962900" cy="83820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F174064-B930-4221-B943-316FA4718F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SALIDA A · AGUA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5A6D094-788A-447D-8270-0553764E4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52006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Reúso después de verificar calidad o pulido adicional.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CE17B9F-1BBE-4D65-8F96-BFC33A336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5200650"/>
            <a:ext cx="2095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SALIDA B · CONCENTRADO</a:t>
            </a:r>
            <a:endParaRPr sz="14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3800BE37-63DC-41F0-8D3B-BE75BE510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181600"/>
            <a:ext cx="12763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1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Recuperación metálica o gestión final.</a:t>
            </a:r>
            <a:endParaRPr sz="11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77A5F766-ADED-40DE-A114-EF46509A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7534FE7C-933A-4904-A888-5082E87A5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A2409916-1067-4FBF-B8EE-16959A06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21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6392443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C66A040-9C78-4695-BF97-F0A2E9D3E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C9470FB-D5A2-4645-AFC1-720969232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5BDA621-3CC5-4B8D-94DE-F2AB40AAE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92FC47A5-9F7D-4301-874F-10A50D67B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DÓNDE CREA VALOR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B3908FE-FD0E-4879-AEF5-54B91FB8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El mejor retorno aparece cuando la corrosión, el costo de disposición y el metal se alinean.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9C954CA8-063B-4AC4-9D25-CBD56362D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alimentación debe estar segregada y ser suficientemente estable para diseñar materiales y una ruta de recuperación.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图片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44ff72f941422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8350" y="2628900"/>
            <a:ext cx="3968750" cy="2381250"/>
          </a:xfrm>
          <a:prstGeom xmlns:a="http://schemas.openxmlformats.org/drawingml/2006/main" prst="roundRect">
            <a:avLst>
              <a:gd name="adj" fmla="val 4800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EAC6F9B0-E811-48D3-B567-FCFF18032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6479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GALVANOPLASTIA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1F54DD4-10AE-411C-A867-201DD9837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6479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Ni · Cr · Cu · Zn · Sn · Cd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A972CE16-6AFA-494E-9EB3-B66E8DD6B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0670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C4F3481-4D8C-4E30-9AB5-72879A5EB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2956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PCB / ELECTRÓNICA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72B1356-ADF7-47A6-A5DD-7AA0A3D53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2956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Cu · Ni · Sn · Au · Ag · Pd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8A71ED7-97C5-4FA6-A216-4D50151F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7147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E22456B6-EA7B-4887-8A43-1A513949F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433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JOYERÍA</a:t>
            </a:r>
            <a:endParaRPr sz="15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A9DFD30-03BF-426E-BCB0-92E853051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39433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Au · Ag · Pd y baños de refinación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31BD055-0AA1-4571-BCDC-D3E36FA67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3624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DDC8C0F5-EB50-464A-AF7E-05F45892B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4591050"/>
            <a:ext cx="2476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CONCENTRADOS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293175F-796C-4F19-B9D3-D8315C7A8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4591050"/>
            <a:ext cx="32956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RO, lavados ácidos y alcalinos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A0A034D0-E7CB-4C21-987B-0211FBC74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5010150"/>
            <a:ext cx="58864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12FE7A6C-263E-4D74-960D-5875D60F8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67350"/>
            <a:ext cx="10706100" cy="6096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CC7A88C-8769-410B-89BA-FA49ACCC9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657850"/>
            <a:ext cx="1028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VALOR DEL PROYECTO = AHORRO DE DISPOSICIÓN + AGUA + METAL − ENERGÍA − MANTENIMIENTO</a:t>
            </a:r>
            <a:endParaRPr sz="15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D8DFF902-DE07-4452-9ECE-CE60DECF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6E8D819-4B59-4F9C-B1A6-EDC255328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INDUSTRIA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EC29B539-A9A1-403D-86FD-1429CDDD9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22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9177355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07dd4738de4fee"/>
          <a:srcRect xmlns:a="http://schemas.openxmlformats.org/drawingml/2006/main" l="30000" t="22000" r="2000" b="3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AF08163-9F53-418D-80DA-6B5EA26B1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D786761-A614-4749-8F7C-BE2799D1D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29954F92-7500-4CC2-87FD-B931E98EB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291910E-B646-4480-BFD9-0C13859009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MARÍTIMO Y EMERGENCIA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D604EB38-DA56-4AAE-821B-AB8E68BBC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SWRO compacto, agua costera, comunidades remotas y sistemas móviles con energía híbrida.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EBDE2CD1-43C6-4B6A-9E91-44638B75C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6982683-2953-434E-B561-1ABBB4000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392EE887-06CB-4316-B73B-6CE3794AA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03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0F3CF768-AF6F-4CBB-87FB-4B8373521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23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8825691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F171A62-B0AF-4936-AE1F-0E85A86AF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D955E61-B891-4064-B00B-CAFA7545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88EB64E2-5FA3-428F-A146-343D1F407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5A9EF8A-D083-4959-BE00-AD256356F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SWRO COSTERO Y MARINO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776914B6-2572-468D-A793-9B6B1C2E3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 compacto para costa, puertos, embarcaciones y comunidades remotas.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88FBF3A5-57D5-4B43-86FC-2E6C86F2F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Materiales, potencia y control se configuran para salinidad, humedad, arena, bioincrustación, espacio y energía disponible.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8ab93d49844a46"/>
          <a:srcRect xmlns:a="http://schemas.openxmlformats.org/drawingml/2006/main" l="38000" t="20000" r="12000" b="43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571750"/>
            <a:ext cx="4095750" cy="302895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1CA465EE-BB63-4A53-9F35-2C99FFBBA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2676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BE376AE-905B-421E-BDE6-D9542532C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609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Formato flexible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68C3986-7472-4E7B-AF13-A1CFB9DC7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2933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Skid, gabinete o contenedor para toma costera, sala técnica, muelle o cubierta.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26DBBD87-2A8D-4E36-A1D1-1B4295D91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629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3D09B15A-6FBD-47D8-AD54-2FE4FE431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562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Protección marina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52A5537-2492-4786-B73A-4F7B603B1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3886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Materiales y recubrimientos para alta salinidad y humedad.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FC8D1B98-58C2-46DD-8C41-FD285B8D0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5815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349C1E35-1678-4F9F-964D-2BE2EC5E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5148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Control automático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DCECB641-143E-4965-B636-81BF487E2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8387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Presión, conductividad, alarmas y protecciones simplifican la operación.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C690DE5A-3434-460D-9032-689DC4178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5340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11D73E0-D1E9-4720-B7E9-5D60C0952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5467350"/>
            <a:ext cx="567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Interfaz energética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3B8279CE-73CF-4BC1-A3CC-4A29AF095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5791200"/>
            <a:ext cx="56769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Red, generador o sistema híbrido definidos por disponibilidad y continuidad.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F61422C3-EB0E-4C9C-BC0A-784F336DC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6319956-AAFB-4B16-A63F-E9A9ACF23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COSTA / MAR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003C7E1C-7DF4-4D8A-AAE8-353018427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3404715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7548126B-646F-4650-B157-E514FB173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AA63BA91-5DDD-4A42-B283-350E363F4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8DF91CF-E6D8-4D7F-A039-291BCA2E2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025EAD-67C2-46F4-831B-0D6882886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PORTAFOLIO SWRO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ABB7A7C-5A83-4191-94F7-C85D67DE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La capacidad diaria define el formato; el agua real define el diseño.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6CC31E96-3378-4B32-862D-9BD53FAD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Desde unidades portátiles hasta plantas multicontenedor para comunidades, instalaciones costeras y flotas.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5C2A42BC-6D58-4B5F-9F51-D832FBDE2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3328CCB-63E6-473A-BA26-EA25C0642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PORTÁTIL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5F8626B1-9116-4391-8024-E4A895131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2,4–4,1 m³/día</a:t>
            </a:r>
            <a:endParaRPr sz="23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2B39DA8-6046-4233-B8B2-EB4549FDC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120 / 205 L/h</a:t>
            </a:r>
            <a:endParaRPr sz="15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6969197-9248-4A66-B679-FB3F2D899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Costa · comunidades · emergencia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32A48EF7-4D12-45BD-B4BA-726B0D8B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9525">
            <a:solidFill>
              <a:srgbClr val="08274B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B24697A5-6D23-4A70-9C3F-50ED58D44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PEQUEÑO / MEDIO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40E11BBB-E6A9-4E73-A9F7-658E6C1C7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6–200 m³/día</a:t>
            </a:r>
            <a:endParaRPr sz="23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784653FF-8BAD-455F-820A-66BEBFB47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0,3–10 m³/h</a:t>
            </a:r>
            <a:endParaRPr sz="157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2F374138-573C-4C8B-BEBD-EBAA09AF8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5E7F0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5E7F0"/>
                </a:solidFill>
                <a:latin typeface="Arial"/>
                <a:ea typeface="Arial"/>
                <a:cs typeface="Arial"/>
              </a:rPr>
              <a:t>Skid / contenedor · PLC · CIP</a:t>
            </a:r>
            <a:endParaRPr sz="1425" b="0">
              <a:solidFill>
                <a:srgbClr val="D5E7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71098149-658D-4853-B66F-9F1FCC71D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628900"/>
            <a:ext cx="3333750" cy="2609850"/>
          </a:xfrm>
          <a:prstGeom xmlns:a="http://schemas.openxmlformats.org/drawingml/2006/main" prst="roundRect">
            <a:avLst>
              <a:gd name="adj" fmla="val 6569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A4D5B38-459A-4375-A4DA-B65FE2D49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527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GRANDE</a:t>
            </a:r>
            <a:endParaRPr sz="15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E52DA47-4827-4110-9895-36C94E90B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486150"/>
            <a:ext cx="2762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300–600 m³/día</a:t>
            </a:r>
            <a:endParaRPr sz="23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276D65A7-26ED-4C65-95A3-5172156A2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03860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15–30 m³/h</a:t>
            </a:r>
            <a:endParaRPr sz="15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F540DD75-8161-44F0-8247-4056F3A7D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52950"/>
            <a:ext cx="2781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20/40 ft · ERD · monitoreo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258C857-48E5-4B29-9696-271984255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Referencia SWRO: TDS de alimentación &lt;40.000 ppm · producto ≤500 mg/L · recuperación 30–35%</a:t>
            </a:r>
            <a:endParaRPr sz="1500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A2600ABA-FC5F-449A-ADDA-A651EF40E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9AB42DC-D488-4528-A19A-B3DE407F1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MARÍTIMO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3017005C-DDC4-48EF-8A52-AE6E10210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246444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561AF366-270A-4EC8-B3F7-A3CB63D9F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E3724875-1C7A-4D0C-A221-45B6B70B6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C9441DD1-45A3-45A2-A6B7-135BC2EBD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80CA1F26-8728-41AE-8E2E-629255CA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AGUA MÓVIL Y ENERGÍA HÍBRIDA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D5D23A7-7549-4789-8BEC-2F1AF31E0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La plataforma puede priorizar generador y usar solar como apoyo.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831DBC-C8E1-458E-9297-D5B93E2DEB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Adecuada para campamentos, costa, emergencias y sitios donde la continuidad pesa más que la autonomía solar total.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9" name="图片 2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ebb207c7a54418"/>
          <a:srcRect xmlns:a="http://schemas.openxmlformats.org/drawingml/2006/main" l="18000" t="34000" r="13000" b="220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09600" y="2609850"/>
            <a:ext cx="4476750" cy="2857500"/>
          </a:xfrm>
          <a:prstGeom xmlns:a="http://schemas.openxmlformats.org/drawingml/2006/main" prst="roundRect">
            <a:avLst/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A1FDF1DA-2D78-4981-923B-99D88D344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2647950"/>
            <a:ext cx="569595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D68EA77F-DD5E-4E1D-AED5-EFE3770B1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29146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GENERADOR PRIMARIO</a:t>
            </a:r>
            <a:endParaRPr sz="16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94500F48-508A-404F-A78A-53AFE7A3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29146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Sostiene la producción y absorbe picos de arranque.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D904C271-2DB6-44AC-8D05-8784F4CFF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3638550"/>
            <a:ext cx="569595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58B33B7C-1518-4A65-A651-60D50A6E3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39052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SOLAR ASISTIDO</a:t>
            </a:r>
            <a:endParaRPr sz="16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BE5A523-5D14-424A-BF44-7965F1218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7719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Reduce consumo diurno de diésel sin comprometer continuidad.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D772E8E8-34B0-4673-B815-EA857ED60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19750" y="4629150"/>
            <a:ext cx="5695950" cy="80010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DA603889-73FC-4288-B147-1E33337AB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489585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RED ELÉCTRICA</a:t>
            </a:r>
            <a:endParaRPr sz="165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3AD584F-1739-4BCB-B82B-5FC90FC5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762500"/>
            <a:ext cx="285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Permite operación continua donde existe infraestructura.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7ADEE8F6-B43D-4A3E-AAFC-8D0AD1231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706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Potencia, combustible, horas de operación, radiación y respaldo se dimensionan por proyecto.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4913C2B-0614-4E97-A747-2DF0872D8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8AD3CBF-AE99-4C27-BD64-EFC716C4F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MÓVIL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36A14FED-0EF0-42E2-83A7-C1471ED9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1020555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C643B027-4E2A-4FE5-815E-B3262760C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9EDE546E-BF3A-4AE0-B23F-E68D3BC44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7A2E32E-90D8-40AD-B2EB-F43618A34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D685DF9-0E35-4672-BEEB-34E76D6AA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ARQUITECTURA DE GRAN CAUDAL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230F7E4-8A3F-4833-A9E0-30C0DCB10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Los proyectos de 50–100 L/s requieren trenes paralelos, no un solo contenedor.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331C6D8-18E6-470F-90B8-2D2469F5B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Escenario representativo de consultas en Perú; sujeto a análisis, recuperación, energía, altitud y destino del permeado.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5787BF6-884D-4597-B6D8-5D695D853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71750"/>
            <a:ext cx="32575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FA8F536-1C2D-46EB-91C1-403D9F4B3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85750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50–100 L/s</a:t>
            </a:r>
            <a:endParaRPr sz="34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EEB3149-32A7-4EB8-B866-7CF8B5E8F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40995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Caudal objetivo observado en proyectos móviles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CC4A965C-0F08-4CD8-B0F7-A60980E61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19550"/>
            <a:ext cx="26860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40D7C4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40D7C4"/>
                </a:solidFill>
                <a:latin typeface="Arial"/>
                <a:ea typeface="Arial"/>
                <a:cs typeface="Arial"/>
              </a:rPr>
              <a:t>180–360 m³/h</a:t>
            </a:r>
            <a:endParaRPr sz="2550" b="1">
              <a:solidFill>
                <a:srgbClr val="40D7C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D241253B-F473-49A3-992F-DD4C4A849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572000"/>
            <a:ext cx="2686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6E6F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D6E6F0"/>
                </a:solidFill>
                <a:latin typeface="Arial"/>
                <a:ea typeface="Arial"/>
                <a:cs typeface="Arial"/>
              </a:rPr>
              <a:t>Equivalente continuo antes de definir recuperación</a:t>
            </a:r>
            <a:endParaRPr sz="1425" b="1">
              <a:solidFill>
                <a:srgbClr val="D6E6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84324362-A5BC-4F2C-9310-F1D0129AA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029200"/>
            <a:ext cx="1066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N+1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C4359A8D-35DF-47E7-8581-B7A12C118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4991100"/>
            <a:ext cx="15430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Respaldo modular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65C45022-7FD4-42AD-9853-44225ACAD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571750"/>
            <a:ext cx="390525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9044836-7689-43D1-B864-087508012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80035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ALCANCE DE INGENIERÍA</a:t>
            </a:r>
            <a:endParaRPr sz="13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383BD7C2-4A37-450E-B08C-907B099BE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81350"/>
            <a:ext cx="3257550" cy="2057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Pretratamiento por fuente: DAF/clarificación/UF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Trenes RO paralelos y aislamiento por módulo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Bombas con VFD y redundancia crítica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Tanques de alimentación, permeado y rechazo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PLC/SCADA central y medición por tren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350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FAT por módulo y puesta en marcha conjunta</a:t>
            </a:r>
            <a:endParaRPr sz="1350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E90CF28C-170F-4D6E-831A-753EB94DF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571750"/>
            <a:ext cx="3276600" cy="2952750"/>
          </a:xfrm>
          <a:prstGeom xmlns:a="http://schemas.openxmlformats.org/drawingml/2006/main" prst="roundRect">
            <a:avLst>
              <a:gd name="adj" fmla="val 580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44" name="图片 4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6fcc9e445f44ec"/>
          <a:srcRect xmlns:a="http://schemas.openxmlformats.org/drawingml/2006/main" l="0" t="15469" r="0" b="1546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20100" y="2686050"/>
            <a:ext cx="3048000" cy="2724150"/>
          </a:xfrm>
          <a:prstGeom xmlns:a="http://schemas.openxmlformats.org/drawingml/2006/main" prst="roundRect">
            <a:avLst/>
          </a:prstGeom>
        </p:spPr>
      </p:pic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45EAE357-05B0-41FA-A833-13FC50999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ARQUITECTURA BASE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2C9685D-CFFA-4B85-9B49-004DCD628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5753100"/>
            <a:ext cx="563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Pretratamiento + RO paralelo + tanques + PLC/SCADA</a:t>
            </a:r>
            <a:endParaRPr sz="13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89E7AB34-9567-450D-ADF0-7A0060BCA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109728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modularidad facilita transporte y fases; hidráulica, potencia y rechazo se recalculan con datos del sitio.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F52FB57-EACD-4F6B-94EB-CA95A927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85E71BE-EC12-496B-8F09-107961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PERÚ · GRAN CAUDAL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543D7C5E-A29A-45A8-AF93-2762452B7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3245270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2E7B0AB6-3A07-4E77-8BB4-6DFE6A897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35044E59-BA73-4C85-B057-25ACD8401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7F583F60-B4C9-42F6-9039-714AD7934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4F60852-5853-490B-8975-157357A39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REFERENCIAS DE APLICACIÓN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0C3FB240-CE10-4F84-93F0-67E9AD414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Los proyectos reales muestran que el valor está en adaptar formato, energía y logística.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4476C26A-41A1-4ACC-8661-948912E1D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Selección de entregas y configuraciones utilizadas por Guanya en mercados internacionales.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6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86e36c09c88417c"/>
          <a:srcRect xmlns:a="http://schemas.openxmlformats.org/drawingml/2006/main" l="10539" t="0" r="1053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647950"/>
            <a:ext cx="3238500" cy="2647950"/>
          </a:xfrm>
          <a:prstGeom xmlns:a="http://schemas.openxmlformats.org/drawingml/2006/main" prst="roundRect">
            <a:avLst>
              <a:gd name="adj" fmla="val 5755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6752CB40-572F-4080-805E-5895E163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78E77A6-BF53-482C-A0CC-C253A887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PACÍFICO SUR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5F3F981-D305-4724-9441-4E905EC55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205 L/h SWRO solar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1D96FE2B-F033-490D-85E8-FC42E17D4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Suministro móvil para isla remota.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01ABC458-5616-4ED2-9798-C52D2C138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26289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BAFBC12-7CB8-43F7-B2E6-D2065E278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8003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MALASIA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98CC40E4-8F16-4FEE-B47F-19115D46D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105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20 m³/día SWRO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41852576-0EF4-4981-BC7E-06F8A0138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34290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Equipo compacto para hotel insular.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F93FE66A-9093-4DB5-852D-E832DEC66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679C24-E4C8-4FAD-B2E5-1D3AB8E1E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REP. DOMINICANA</a:t>
            </a:r>
            <a:endParaRPr sz="12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D81242-4EF9-46E7-B9F6-8F20331A4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6 × 40 ft MBBR + MBR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E50235BE-45D3-45B6-89AF-7B4DE499E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Tratamiento modular para resort.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225704AD-5684-4B7A-A9A2-A9D6C0342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038600"/>
            <a:ext cx="3295650" cy="12954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8E9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BC147F8-6BA4-408B-AEBF-BC62AE2C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210050"/>
            <a:ext cx="281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INDUSTRIA</a:t>
            </a:r>
            <a:endParaRPr sz="127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A26C723-0A67-4E5B-B233-1588E9F25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5148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1,7–2,0 t/día</a:t>
            </a:r>
            <a:endParaRPr sz="180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E4A17C1C-FA75-4D30-AB60-D8724BF3C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838700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Modelo de referencia de evaporación anticorrosiva.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C20C139E-1596-4F4D-8485-67C56B069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53100"/>
            <a:ext cx="10668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Las especificaciones finales se confirman con agua, demanda, sitio y energía; las referencias no sustituyen el diseño del proyecto.</a:t>
            </a:r>
            <a:endParaRPr sz="1350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A7D4EBF6-9838-4495-BB0B-0BE354DC4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B1016513-ECB2-495F-A303-15960BA0C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CASOS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EC7FAC17-71A8-4DD2-86CB-85BA1B532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28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38618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矩形 33">
            <a:extLst xmlns:a="http://schemas.openxmlformats.org/drawingml/2006/main">
              <a:ext uri="{FF2B5EF4-FFF2-40B4-BE49-F238E27FC236}">
                <a16:creationId xmlns:a16="http://schemas.microsoft.com/office/drawing/2014/main" id="{6D5A00B3-714C-44D9-A0D0-B01D0FE7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CA3C012-FED0-4194-A06E-512F2005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A2952304-F2B8-4D7D-8F42-AAB513698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0ED8C5A1-5A1F-408A-BD91-FA2D7AE44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CÓMO INICIAR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94E6D9D-C6E2-4689-B4AD-D14D72B67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Cinco datos permiten convertir una consulta en una propuesta técnica.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BAD93911-F8F5-4F4F-BD07-9D7391A54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Cuanto mejor sea la información de entrada, más precisa será la selección de proceso, capacidad, consumo y precio.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D93BFECE-0B17-46AA-BFF8-47082EFFE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6C208FCC-0A27-49D6-BA79-E35702A2E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B124B1DF-D4F8-45C7-A169-AA4209F5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ANÁLISIS DE AGUA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DDFF655C-E9FD-4C42-BC46-11C34B7EF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TDS, dureza, sílice, Fe/Mn, turbidez, pH, metales y orgánicos.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4E24CDCE-79A8-41F7-A104-3B5DFEC8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DC1C3FF-D5CB-44D4-9416-96DE63DF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1599CD4C-5E70-4B92-B4E8-224581814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DEMANDA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190588FE-3D04-453B-95F1-1C9693EC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m³/día, horas de operación, picos, expansión y continuidad requerida.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2245F77C-E84E-4481-8302-5A0BE9A8C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6098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0D1DC35A-8E18-4A06-B1AA-A423C622A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7813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8DD90CA8-49F5-4FD0-BEE8-B188AD25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7813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OBJETIVO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3F66A54E-FB3B-4DD8-B383-D570A50B6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1813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Potable, proceso, reúso, descarga, condensado o concentración.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96166F0D-C667-4A4D-87D3-AF152492A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9E8BAF8B-282D-42F2-A15C-1E7DED0B7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04</a:t>
            </a:r>
            <a:endParaRPr sz="16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A7A945F3-A02C-4016-9932-8E8EBBB38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SITIO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C2F8119-547A-47FE-9BEA-C53FC1FA1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Altitud, temperatura, polvo, logística, espacio, obras y conexiones.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圆角矩形 22">
            <a:extLst xmlns:a="http://schemas.openxmlformats.org/drawingml/2006/main">
              <a:ext uri="{FF2B5EF4-FFF2-40B4-BE49-F238E27FC236}">
                <a16:creationId xmlns:a16="http://schemas.microsoft.com/office/drawing/2014/main" id="{E7074693-3950-41F5-91D5-1292D4DD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4057650"/>
            <a:ext cx="34290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AB589467-7018-46D0-A9BC-5D4A2EF52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229100"/>
            <a:ext cx="476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05</a:t>
            </a:r>
            <a:endParaRPr sz="165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BC617F72-522A-4C3A-A718-D65B4685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2291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ENERGÍA</a:t>
            </a:r>
            <a:endParaRPr sz="157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057B9D21-D2C0-45FD-B951-C0248CB6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629150"/>
            <a:ext cx="30289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Tensión/frecuencia, kW disponibles, generador, solar y autonomía.</a:t>
            </a:r>
            <a:endParaRPr sz="135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7" name="圆角矩形 26">
            <a:extLst xmlns:a="http://schemas.openxmlformats.org/drawingml/2006/main">
              <a:ext uri="{FF2B5EF4-FFF2-40B4-BE49-F238E27FC236}">
                <a16:creationId xmlns:a16="http://schemas.microsoft.com/office/drawing/2014/main" id="{2C5AD94E-724B-4FF3-8A78-F215D6C1E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4057650"/>
            <a:ext cx="3619500" cy="1200150"/>
          </a:xfrm>
          <a:prstGeom xmlns:a="http://schemas.openxmlformats.org/drawingml/2006/main" prst="roundRect">
            <a:avLst>
              <a:gd name="adj" fmla="val 12698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矩形 27">
            <a:extLst xmlns:a="http://schemas.openxmlformats.org/drawingml/2006/main">
              <a:ext uri="{FF2B5EF4-FFF2-40B4-BE49-F238E27FC236}">
                <a16:creationId xmlns:a16="http://schemas.microsoft.com/office/drawing/2014/main" id="{D18E9446-DE47-4AF3-B029-BDD728B0F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2481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RESULTADO</a:t>
            </a:r>
            <a:endParaRPr sz="13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" name="矩形 28">
            <a:extLst xmlns:a="http://schemas.openxmlformats.org/drawingml/2006/main">
              <a:ext uri="{FF2B5EF4-FFF2-40B4-BE49-F238E27FC236}">
                <a16:creationId xmlns:a16="http://schemas.microsoft.com/office/drawing/2014/main" id="{C7E37DD9-4D45-4794-8F83-3FA4E95B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6750" y="45910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Proceso + capacidad + layout + consumo + plazo + oferta</a:t>
            </a:r>
            <a:endParaRPr sz="157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0" name="矩形 29">
            <a:extLst xmlns:a="http://schemas.openxmlformats.org/drawingml/2006/main">
              <a:ext uri="{FF2B5EF4-FFF2-40B4-BE49-F238E27FC236}">
                <a16:creationId xmlns:a16="http://schemas.microsoft.com/office/drawing/2014/main" id="{4464ACF7-BF05-4237-8005-10778CE48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ANÁLISIS → DISEÑO → FABRICACIÓN → FAT → ENVÍO → SOPORTE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" name="矩形 30">
            <a:extLst xmlns:a="http://schemas.openxmlformats.org/drawingml/2006/main">
              <a:ext uri="{FF2B5EF4-FFF2-40B4-BE49-F238E27FC236}">
                <a16:creationId xmlns:a16="http://schemas.microsoft.com/office/drawing/2014/main" id="{F30A2028-F36D-435B-BBB5-E123DE388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2" name="矩形 31">
            <a:extLst xmlns:a="http://schemas.openxmlformats.org/drawingml/2006/main">
              <a:ext uri="{FF2B5EF4-FFF2-40B4-BE49-F238E27FC236}">
                <a16:creationId xmlns:a16="http://schemas.microsoft.com/office/drawing/2014/main" id="{8FE7EC2A-5873-47DA-AE13-9D1E99448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SIGUIENTE PASO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3" name="矩形 32">
            <a:extLst xmlns:a="http://schemas.openxmlformats.org/drawingml/2006/main">
              <a:ext uri="{FF2B5EF4-FFF2-40B4-BE49-F238E27FC236}">
                <a16:creationId xmlns:a16="http://schemas.microsoft.com/office/drawing/2014/main" id="{5A07E81D-DB84-4848-A2D6-485539E31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29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595001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D7D79DF-4260-464A-B8F0-37239DA9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29E5BF69-8BD6-44C3-AFDE-3D361776A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B42539BD-040F-4DFF-A571-DB191B38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CB90CEA5-501C-4133-8B01-1E304778EB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SEÑALES DE DEMANDA</a:t>
            </a:r>
            <a:endParaRPr sz="12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1564C0B4-EA60-402D-B8B3-1586756E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endParaRPr sz="3525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EDC1EA65-1E77-4728-98D6-62EFC28AE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D8E8F2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D8E8F2"/>
                </a:solidFill>
                <a:latin typeface="Arial"/>
                <a:ea typeface="Arial"/>
                <a:cs typeface="Arial"/>
              </a:rPr>
              <a:t>La cartera debe responder tanto al usuario final como a ingenierías, distribuidores y socios EPC locales.</a:t>
            </a:r>
            <a:endParaRPr sz="1425" b="0">
              <a:solidFill>
                <a:srgbClr val="D8E8F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8CFB6383-BF48-468F-8661-0C1DD1D0B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D355F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14A3AB73-BE02-4B6B-979C-4276A1672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950BB1C8-2B29-40BC-89D8-A11475874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MINERÍA / EPCM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5C7B424-EA49-4877-BC4D-C4846013B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BWRO, arsénico/metales, relaves, campamentos y alta altitud.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B83DDAAE-E0C2-4C73-98BE-11BE2B240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DB89985B-BD7C-41CE-90CB-60E859660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02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A6279BE6-AA2B-441F-8CFD-AEB30243F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INTEGRADORES DE AGUA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6A1AE448-791C-4FBE-AB77-69127484E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766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RO móvil, OEM, documentación, FAT y apoyo técnico para ejecución local.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4CA2A7F8-77FB-4BF6-B236-31916D47D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EECB032E-FF58-4DB5-B9D4-C1FEB4DD4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23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00D1E4E4-5DD2-411B-9D79-823F2263D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COSTA / EMERGENCIA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87F93FB9-D48E-4D3D-87F3-D0595F2E5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SWRO portátil y contenerizado, energía híbrida y despliegue rápido.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D8AE3EC3-95F8-452E-B197-BE04FFC2A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724150"/>
            <a:ext cx="2400300" cy="2724150"/>
          </a:xfrm>
          <a:prstGeom xmlns:a="http://schemas.openxmlformats.org/drawingml/2006/main" prst="roundRect">
            <a:avLst>
              <a:gd name="adj" fmla="val 6349"/>
            </a:avLst>
          </a:prstGeom>
          <a:solidFill xmlns:a="http://schemas.openxmlformats.org/drawingml/2006/main">
            <a:srgbClr val="0B2F56"/>
          </a:solidFill>
          <a:ln xmlns:a="http://schemas.openxmlformats.org/drawingml/2006/main" w="9525">
            <a:solidFill>
              <a:srgbClr val="245179"/>
            </a:solidFill>
            <a:prstDash val="solid"/>
          </a:ln>
        </p:spPr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5C707F3B-919E-4EFF-A8A3-1799F7987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2990850"/>
            <a:ext cx="6858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325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04</a:t>
            </a:r>
            <a:endParaRPr sz="2325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1CCB043E-0848-4D14-8964-D5F2C791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3543300"/>
            <a:ext cx="19431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INDUSTRIA / SANEAMIENTO</a:t>
            </a:r>
            <a:endParaRPr sz="180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6EB0F7F1-F88B-42C4-8F36-4FC5D937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53550" y="4362450"/>
            <a:ext cx="19431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CCE0E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CCE0EC"/>
                </a:solidFill>
                <a:latin typeface="Arial"/>
                <a:ea typeface="Arial"/>
                <a:cs typeface="Arial"/>
              </a:rPr>
              <a:t>DAF, MBR/MBBR, separación aceite-agua y reúso industrial.</a:t>
            </a:r>
            <a:endParaRPr sz="1425" b="0">
              <a:solidFill>
                <a:srgbClr val="CCE0E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89CFFD78-5F92-4ACC-9481-F75DDEF74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10250"/>
            <a:ext cx="1066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La demanda observada combina plantas móviles de gran caudal, tratamiento avanzado y socios locales capaces de instalar y dar servicio.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D73D9FD9-B463-466F-B2D3-13C3E6687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619309C4-D8E2-42A1-8663-4FEFFCA5A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DEMANDA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97CBDC9A-4941-4FB0-AB0C-938B2C98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03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8" name="文本框 27">
            <a:extLst xmlns:a="http://schemas.openxmlformats.org/drawingml/2006/main">
              <a:ext uri="{FF2B5EF4-FFF2-40B4-BE49-F238E27FC236}">
                <a16:creationId xmlns:a16="http://schemas.microsoft.com/office/drawing/2014/main" id="{7D8EE5AE-1351-449D-B7F4-E60458151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6565" y="952500"/>
            <a:ext cx="11216005" cy="8255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r>
              <a:rPr sz="3600">
                <a:solidFill>
                  <a:schemeClr val="bg1"/>
                </a:solidFill>
              </a:rPr>
              <a:t>Cuatro señales de demanda definen la cartera de agua para Perú</a:t>
            </a:r>
            <a:endParaRPr sz="3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350951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292cfeaf8c42cf"/>
          <a:srcRect xmlns:a="http://schemas.openxmlformats.org/drawingml/2006/main" l="22685" t="0" r="2268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0"/>
            <a:ext cx="56197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CF975A7-70A4-45A0-B55E-8BD6AFB2E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E5329BD8-A681-4CBA-A1A5-687194985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72F30498-5BD2-48E1-97EA-B900245C7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90650"/>
            <a:ext cx="561975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Diseñemos la solución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37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correcta para su agua.</a:t>
            </a:r>
            <a:endParaRPr sz="37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FCD985CD-D584-4EC2-9984-A7EF1B1E3B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5334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D5E7F1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D5E7F1"/>
                </a:solidFill>
                <a:latin typeface="Arial"/>
                <a:ea typeface="Arial"/>
                <a:cs typeface="Arial"/>
              </a:rPr>
              <a:t>Envíenos el análisis, la demanda diaria, la ubicación y la energía disponible.</a:t>
            </a:r>
            <a:endParaRPr sz="1725" b="0">
              <a:solidFill>
                <a:srgbClr val="D5E7F1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8DA1079-98A2-4578-A033-8B068ACA43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4857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F6D8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2949B3A0-B5FD-45D3-B4EF-E1D62C9A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72000"/>
            <a:ext cx="495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Cindy Zheng · International Sales</a:t>
            </a:r>
            <a:endParaRPr sz="1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B95AF64A-3A63-4E62-BCB4-F1D95415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WhatsApp  +86 199 2672 5289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Email  export@guanyahb.com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650" b="0">
                <a:solidFill>
                  <a:srgbClr val="CDE1ED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CDE1ED"/>
                </a:solidFill>
                <a:latin typeface="Arial"/>
                <a:ea typeface="Arial"/>
                <a:cs typeface="Arial"/>
              </a:rPr>
              <a:t>Web  www.guanyaenvironmental.com</a:t>
            </a:r>
            <a:endParaRPr sz="1650" b="0">
              <a:solidFill>
                <a:srgbClr val="CDE1ED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14178128-6277-4D33-AD15-CF9F2F22A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24600"/>
            <a:ext cx="542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0">
                <a:solidFill>
                  <a:srgbClr val="9FBFD3"/>
                </a:solidFill>
                <a:latin typeface="Arial"/>
                <a:ea typeface="Arial"/>
                <a:cs typeface="Arial"/>
              </a:defRPr>
            </a:pPr>
            <a:r>
              <a:rPr sz="1050" b="0">
                <a:solidFill>
                  <a:srgbClr val="9FBFD3"/>
                </a:solidFill>
                <a:latin typeface="Arial"/>
                <a:ea typeface="Arial"/>
                <a:cs typeface="Arial"/>
              </a:rPr>
              <a:t>Guangdong Guanya Environmental Protection Technology Co., Ltd.</a:t>
            </a:r>
            <a:endParaRPr sz="1050" b="0">
              <a:solidFill>
                <a:srgbClr val="9FBFD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39360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464B0B3B-CE8C-4893-A0BD-1AE6B2961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6F81B92-CF99-4B9B-94D4-89A4998D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4AC77FAB-896F-41ED-B333-31D6FBB0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5B0E68D-561A-4311-89D5-64A8A7955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QUIÉN ES GUANYA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D1F7AFA-536B-473E-BDF2-54A5E886E5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Una fábrica de tratamiento de agua preparada para proyectos internacionales.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C60353E2-4653-4304-A3C2-9AE8691F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Un solo equipo conecta el análisis de agua, la ingeniería, la fabricación, el FAT, la exportación y el soporte remoto.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0" name="图片 2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a9eabe1d8c43f7"/>
          <a:srcRect xmlns:a="http://schemas.openxmlformats.org/drawingml/2006/main" l="0" t="306" r="0" b="3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571750"/>
            <a:ext cx="4667250" cy="3143250"/>
          </a:xfrm>
          <a:prstGeom xmlns:a="http://schemas.openxmlformats.org/drawingml/2006/main" prst="roundRect">
            <a:avLst>
              <a:gd name="adj" fmla="val 4848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849EF353-F69C-4908-A9DB-B5D55D60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15+</a:t>
            </a:r>
            <a:endParaRPr sz="39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F7F33A46-966E-4773-ACD7-279553238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Años de experiencia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FB26D8E9-9B38-426D-932D-AB5423CBC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2819400"/>
            <a:ext cx="16192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50+</a:t>
            </a:r>
            <a:endParaRPr sz="39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ACC803A4-6AC3-4B0D-AE5D-A95E4405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371850"/>
            <a:ext cx="1619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Países atendidos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14BF738-C07E-4306-9ECD-6CD1EEA14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819400"/>
            <a:ext cx="1714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9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39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500+</a:t>
            </a:r>
            <a:endParaRPr sz="39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2CEB685E-DAFF-47DB-8F13-878692DCF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3371850"/>
            <a:ext cx="171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Proyectos completados</a:t>
            </a:r>
            <a:endParaRPr sz="142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D68465E3-153A-4BCB-8174-036588741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286250"/>
            <a:ext cx="5715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D9E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947B1BC7-A707-4177-B42B-289590D8A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591050"/>
            <a:ext cx="2209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30–60 días</a:t>
            </a:r>
            <a:endParaRPr sz="2850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7E11BC16-A332-4B8B-86E8-D9659416C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5086350"/>
            <a:ext cx="26479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Plazo de fabricación de referencia después de confirmar el diseño.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801EA5A-79AE-4CEB-B708-FF8FC72A9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59105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Fabricación directa</a:t>
            </a:r>
            <a:endParaRPr sz="187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E08AED8-DA99-48B1-BFC5-FA574D813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010150"/>
            <a:ext cx="24384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Más flexibilidad técnica y menor dependencia de cadenas de distribución largas.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83891DB0-ADCE-4E76-B1A0-96E280E0E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C91F5914-1AF8-4A73-86DA-E1F833B2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BEFE7E86-5B0F-4DCC-AE19-5E3B558C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04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09514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CB1C2CF1-B764-4B4A-9D09-8DF473463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8D0C5D1-92DF-44E9-B65A-E10C92E14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3FF0B5F-4AB9-40C9-820E-ADD5986A0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EDC127F3-329D-4947-9A54-D7F12F4E2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CAPACIDAD INTEGRAL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B8AFE16E-5351-42F2-8A1E-06ABD43EF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Diseño e integración bajo responsabilidad de una sola fábrica.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A99ADB8B-1220-4BDF-B289-68AA02E6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El objetivo es reducir interfaces, trabajo improvisado en obra y riesgo de puesta en marcha.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1" name="图片 2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3f7853e5144141"/>
          <a:srcRect xmlns:a="http://schemas.openxmlformats.org/drawingml/2006/main" l="8884" t="0" r="888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2250" y="2381250"/>
            <a:ext cx="5010150" cy="3429000"/>
          </a:xfrm>
          <a:prstGeom xmlns:a="http://schemas.openxmlformats.org/drawingml/2006/main" prst="roundRect">
            <a:avLst>
              <a:gd name="adj" fmla="val 4444"/>
            </a:avLst>
          </a:prstGeom>
        </p:spPr>
      </p:pic>
      <p:sp>
        <p:nvSpPr>
          <p:cNvPr id="8" name="圆角矩形 7">
            <a:extLst xmlns:a="http://schemas.openxmlformats.org/drawingml/2006/main">
              <a:ext uri="{FF2B5EF4-FFF2-40B4-BE49-F238E27FC236}">
                <a16:creationId xmlns:a16="http://schemas.microsoft.com/office/drawing/2014/main" id="{715FFB08-2B92-4BEF-A05F-1B676791B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00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5972A07-BA33-49E9-890D-0EDFC126C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533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Ingeniería de proceso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1D7A5809-EF1E-438F-B65E-FA5055A6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57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Revisión de agua, selección de proceso, balance, recuperación, materiales y layout.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16B621D9-EE2C-4D9A-BBF2-0B30E68F4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52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44F4F326-99B0-41A6-981A-EEEB63E88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86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Integración del sistema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019A8BE0-97A6-4789-BC0D-8AEF1458F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10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Bombas, membranas, tuberías, instrumentos, tablero eléctrico y PLC/HMI.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圆角矩形 13">
            <a:extLst xmlns:a="http://schemas.openxmlformats.org/drawingml/2006/main">
              <a:ext uri="{FF2B5EF4-FFF2-40B4-BE49-F238E27FC236}">
                <a16:creationId xmlns:a16="http://schemas.microsoft.com/office/drawing/2014/main" id="{CA4845B2-AEF7-4594-8A67-E027BD7DF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053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9B98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1229DF40-4CDA-4A6F-913F-B726523E74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386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FAT documentado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83572B91-9331-4B80-BAA3-8ED87AF1D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7625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Pruebas de presión, caudal, conductividad, secuencias, alarmas y protecciones.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圆角矩形 16">
            <a:extLst xmlns:a="http://schemas.openxmlformats.org/drawingml/2006/main">
              <a:ext uri="{FF2B5EF4-FFF2-40B4-BE49-F238E27FC236}">
                <a16:creationId xmlns:a16="http://schemas.microsoft.com/office/drawing/2014/main" id="{944B5947-C740-4D65-835B-784B26C45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57825"/>
            <a:ext cx="104775" cy="10477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A47D2954-43F1-4767-82BA-054A07339D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91150"/>
            <a:ext cx="5105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Preparación internacional</a:t>
            </a:r>
            <a:endParaRPr sz="17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03353E0C-AC3F-4F72-9F0F-9A975E784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715000"/>
            <a:ext cx="5105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Embalaje, planos, manuales, repuestos, guía de instalación y soporte remoto.</a:t>
            </a:r>
            <a:endParaRPr sz="1500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" name="矩形 19">
            <a:extLst xmlns:a="http://schemas.openxmlformats.org/drawingml/2006/main">
              <a:ext uri="{FF2B5EF4-FFF2-40B4-BE49-F238E27FC236}">
                <a16:creationId xmlns:a16="http://schemas.microsoft.com/office/drawing/2014/main" id="{4142D35E-FD86-4F5C-8B80-9F163C940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63D3A4BA-64B0-47EC-9EF9-8D2C357DE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EMPRESA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882EDEE1-BCD1-486B-A4A5-57CB3AAF9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05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185290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9FE27B16-4183-4661-8024-3521A16AC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CF0DC3E-B733-4BAF-BBA0-3E7DC0589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863B625-8322-479F-92FB-AB0EBB780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671569D6-FED4-4C08-93E3-E8D9F3699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CALIDAD VERIFICABLE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606C24DA-C989-468B-8AB5-A189AC5F2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Los sistemas de gestión respaldan el control antes del embarque.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1A9A5A2D-71FF-4CFB-90BD-A3C58C50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Certificaciones de gestión y control funcional reducen el riesgo para compradores, socios EPC y usuarios finales.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d96bc0a28d426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22892" y="2400300"/>
            <a:ext cx="5926667" cy="3333750"/>
          </a:xfrm>
          <a:prstGeom xmlns:a="http://schemas.openxmlformats.org/drawingml/2006/main" prst="roundRect">
            <a:avLst>
              <a:gd name="adj" fmla="val 3429"/>
            </a:avLst>
          </a:prstGeo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A83D14A7-FEE9-471E-91F2-F6BC9C816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6289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ISO 9001</a:t>
            </a:r>
            <a:endParaRPr sz="21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8C814091-D0FF-4B83-A12E-4447A1680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7180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Gestión de calidad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B73CA36A-4622-490E-B761-79F4649BE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48615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39B98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39B98A"/>
                </a:solidFill>
                <a:latin typeface="Arial"/>
                <a:ea typeface="Arial"/>
                <a:cs typeface="Arial"/>
              </a:rPr>
              <a:t>ISO 14001</a:t>
            </a:r>
            <a:endParaRPr sz="2100" b="1">
              <a:solidFill>
                <a:srgbClr val="39B98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8A0B5B88-3D28-4C06-8F44-50DA901B7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829050"/>
            <a:ext cx="2667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Gestión ambiental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EA7C314D-C9C3-45BE-9D80-040D7C0D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343400"/>
            <a:ext cx="2571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ISO 45001</a:t>
            </a:r>
            <a:endParaRPr sz="21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4624D394-4AD5-4503-A2F2-3C5F50791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686300"/>
            <a:ext cx="3048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Seguridad y salud ocupacional</a:t>
            </a:r>
            <a:endParaRPr sz="15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75B6F5F-3C94-46D6-87D2-EE42A6C9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314950"/>
            <a:ext cx="3143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SERVICIO POSVENTA 5 ESTRELLAS</a:t>
            </a:r>
            <a:endParaRPr sz="135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011D825C-3593-451E-A439-6A782A546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68694AA0-6E6B-4AB1-8230-EA7312B08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CALIDAD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C8DA2AE8-0157-44D4-B7EE-E1EF364B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06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4265841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B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矩形 18">
            <a:extLst xmlns:a="http://schemas.openxmlformats.org/drawingml/2006/main">
              <a:ext uri="{FF2B5EF4-FFF2-40B4-BE49-F238E27FC236}">
                <a16:creationId xmlns:a16="http://schemas.microsoft.com/office/drawing/2014/main" id="{7C73FD14-AE1B-490D-988A-2652E8F9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9A035AF-05E8-4D20-B092-8D74DB469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3B555B99-0302-446E-9862-0263C446B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BAAFC1EE-9F32-4933-B7D2-8F06A1498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MODELO DE COOPERACIÓN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E2F45F3D-8583-4AE4-8894-C2E3FA98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Guanya aporta el núcleo tecnológico; el socio peruano completa la ejecución local.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35471ED3-2F4F-4569-A4BA-FA82E78C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Esta estructura encaja con ingenierías, proveedores mineros, firmas ambientales, astilleros y distribuidores técnicos.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0E66BD42-EB40-4F6D-AF8D-D872C315D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5B91EA23-2453-495E-8BD9-B7FA9CC81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81300"/>
            <a:ext cx="4000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GUANYA · FÁBRICA</a:t>
            </a:r>
            <a:endParaRPr sz="2025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C15F7EA-78A7-4727-917A-A0CE4B4B7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Análisis y diseño de proceso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Equipos y automatización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Integración y FAT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Documentación técnica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• Embalaje y soporte remoto</a:t>
            </a:r>
            <a:endParaRPr sz="1725" b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圆角矩形 9">
            <a:extLst xmlns:a="http://schemas.openxmlformats.org/drawingml/2006/main">
              <a:ext uri="{FF2B5EF4-FFF2-40B4-BE49-F238E27FC236}">
                <a16:creationId xmlns:a16="http://schemas.microsoft.com/office/drawing/2014/main" id="{74BB011A-C6D4-4655-A3BF-EAFEB6B33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476500"/>
            <a:ext cx="4953000" cy="2895600"/>
          </a:xfrm>
          <a:prstGeom xmlns:a="http://schemas.openxmlformats.org/drawingml/2006/main" prst="roundRect">
            <a:avLst>
              <a:gd name="adj" fmla="val 59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1" name="矩形 10">
            <a:extLst xmlns:a="http://schemas.openxmlformats.org/drawingml/2006/main">
              <a:ext uri="{FF2B5EF4-FFF2-40B4-BE49-F238E27FC236}">
                <a16:creationId xmlns:a16="http://schemas.microsoft.com/office/drawing/2014/main" id="{401966DF-FCBA-4E63-9B37-CB5321C02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781300"/>
            <a:ext cx="4095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025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SOCIO LOCAL · PERÚ</a:t>
            </a:r>
            <a:endParaRPr sz="2025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" name="矩形 11">
            <a:extLst xmlns:a="http://schemas.openxmlformats.org/drawingml/2006/main">
              <a:ext uri="{FF2B5EF4-FFF2-40B4-BE49-F238E27FC236}">
                <a16:creationId xmlns:a16="http://schemas.microsoft.com/office/drawing/2014/main" id="{6AC11886-6C59-4166-8555-CC122437D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314700"/>
            <a:ext cx="4000500" cy="1695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Desarrollo comercial y licitaciones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Ingeniería local y permisos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Obras civiles y montaje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Puesta en marcha conjunta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algn="l">
              <a:buNone/>
              <a:defRPr sz="1725" b="0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0A2540"/>
                </a:solidFill>
                <a:latin typeface="Arial"/>
                <a:ea typeface="Arial"/>
                <a:cs typeface="Arial"/>
              </a:rPr>
              <a:t>• Servicio y repuestos locales</a:t>
            </a:r>
            <a:endParaRPr sz="1725" b="0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圆角矩形 12">
            <a:extLst xmlns:a="http://schemas.openxmlformats.org/drawingml/2006/main">
              <a:ext uri="{FF2B5EF4-FFF2-40B4-BE49-F238E27FC236}">
                <a16:creationId xmlns:a16="http://schemas.microsoft.com/office/drawing/2014/main" id="{43A9DBB1-86D5-4C61-B787-5963AF61B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600450"/>
            <a:ext cx="1600200" cy="552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FE633842-FC6A-4CA2-8549-46D4F33C7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0" y="375285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PROYECTO</a:t>
            </a:r>
            <a:endParaRPr sz="15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矩形 14">
            <a:extLst xmlns:a="http://schemas.openxmlformats.org/drawingml/2006/main">
              <a:ext uri="{FF2B5EF4-FFF2-40B4-BE49-F238E27FC236}">
                <a16:creationId xmlns:a16="http://schemas.microsoft.com/office/drawing/2014/main" id="{D09062B4-7414-4E16-B64F-41374B01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340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27435C"/>
                </a:solidFill>
                <a:latin typeface="Arial"/>
                <a:ea typeface="Arial"/>
                <a:cs typeface="Arial"/>
              </a:rPr>
              <a:t>Suministro por proyecto · Licitación conjunta / EPCM · Distribución no exclusiva · OEM / marca privada</a:t>
            </a:r>
            <a:endParaRPr sz="1575" b="1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矩形 15">
            <a:extLst xmlns:a="http://schemas.openxmlformats.org/drawingml/2006/main">
              <a:ext uri="{FF2B5EF4-FFF2-40B4-BE49-F238E27FC236}">
                <a16:creationId xmlns:a16="http://schemas.microsoft.com/office/drawing/2014/main" id="{59A93AFB-1282-4A9C-8EF2-2558F22D7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1114278C-B7A9-4B7D-875F-68D7D926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COOPERACIÓN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16ABF962-59CA-490E-9560-841A7D4EB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07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36476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8274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f0f9c0494ee41db"/>
          <a:srcRect xmlns:a="http://schemas.openxmlformats.org/drawingml/2006/main" l="21198" t="0" r="211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53125" y="0"/>
            <a:ext cx="6238875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D80D50EA-401B-474A-AC51-FB7898CA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47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8274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050E9572-57A9-40C1-9F3B-64033092A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00150"/>
            <a:ext cx="8001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522A33C7-1A8A-42EF-B67E-8C88DBFDC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66850"/>
            <a:ext cx="1524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01</a:t>
            </a:r>
            <a:endParaRPr sz="21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19A4AD0-B618-486E-BF73-5D9F2A930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4953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MINERÍA PERUANA</a:t>
            </a:r>
            <a:endParaRPr sz="4650" b="1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75DFBC6E-55E6-48D3-B6BE-A323B213C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76700"/>
            <a:ext cx="46863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75" b="0">
                <a:solidFill>
                  <a:srgbClr val="D3E4F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D3E4F0"/>
                </a:solidFill>
                <a:latin typeface="Arial"/>
                <a:ea typeface="Arial"/>
                <a:cs typeface="Arial"/>
              </a:rPr>
              <a:t>Cobre, oro y polimetálicos en la costa y los Andes: agua de aporte, campamentos, relaves, arsénico/metales y reúso.</a:t>
            </a:r>
            <a:endParaRPr sz="1875" b="0">
              <a:solidFill>
                <a:srgbClr val="D3E4F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矩形 6">
            <a:extLst xmlns:a="http://schemas.openxmlformats.org/drawingml/2006/main">
              <a:ext uri="{FF2B5EF4-FFF2-40B4-BE49-F238E27FC236}">
                <a16:creationId xmlns:a16="http://schemas.microsoft.com/office/drawing/2014/main" id="{45C04718-535B-4396-B1DE-2CE099CA5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055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9FC1D6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9FC1D6"/>
                </a:solidFill>
                <a:latin typeface="Arial"/>
                <a:ea typeface="Arial"/>
                <a:cs typeface="Arial"/>
              </a:rPr>
              <a:t>SISTEMAS MODULARES · FABRICACIÓN + FAT · SOPORTE INTERNACIONAL</a:t>
            </a:r>
            <a:endParaRPr sz="1275" b="1">
              <a:solidFill>
                <a:srgbClr val="9FC1D6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4C9866CC-D420-450C-AD39-9BA100736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DD2E2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6E05CB1E-DA03-4EFD-8465-D29BEB9FB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BDD2E2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BDD2E2"/>
                </a:solidFill>
                <a:latin typeface="Arial"/>
                <a:ea typeface="Arial"/>
                <a:cs typeface="Arial"/>
              </a:rPr>
              <a:t>01</a:t>
            </a:r>
            <a:endParaRPr sz="975" b="0">
              <a:solidFill>
                <a:srgbClr val="BDD2E2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53CF9BE1-86D9-4BF4-B93C-ADB533354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08</a:t>
            </a:r>
            <a:endParaRPr sz="105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81811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2E3BC944-CDAE-4AAD-A526-6613ED321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8274B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8274B"/>
                </a:solidFill>
                <a:latin typeface="Arial"/>
                <a:ea typeface="Arial"/>
                <a:cs typeface="Arial"/>
              </a:rPr>
              <a:t>GUANYA</a:t>
            </a:r>
            <a:endParaRPr sz="1200" b="1">
              <a:solidFill>
                <a:srgbClr val="08274B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6B99AA3C-67B5-4A66-B1D5-A9073EAC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28600"/>
            <a:ext cx="1714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WATER SOLUTION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A38A57E-E235-4A9D-A7DF-499090FA1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95300"/>
            <a:ext cx="112776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8FA5F204-B007-4552-BF86-332CA1092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2390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MAPA DE OPORTUNIDAD</a:t>
            </a:r>
            <a:endParaRPr sz="12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281666F7-74AE-4E74-AF1B-FB7ABE269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096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3525" b="1">
                <a:solidFill>
                  <a:srgbClr val="0A2540"/>
                </a:solidFill>
                <a:latin typeface="Arial"/>
                <a:ea typeface="Arial"/>
                <a:cs typeface="Arial"/>
              </a:defRPr>
            </a:pPr>
            <a:r>
              <a:rPr sz="3525" b="1">
                <a:solidFill>
                  <a:srgbClr val="0A2540"/>
                </a:solidFill>
                <a:latin typeface="Arial"/>
                <a:ea typeface="Arial"/>
                <a:cs typeface="Arial"/>
              </a:rPr>
              <a:t>La costa, el corredor andino y el norte minero requieren arquitecturas distintas.</a:t>
            </a:r>
            <a:endParaRPr sz="3525" b="1">
              <a:solidFill>
                <a:srgbClr val="0A25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矩形 5">
            <a:extLst xmlns:a="http://schemas.openxmlformats.org/drawingml/2006/main">
              <a:ext uri="{FF2B5EF4-FFF2-40B4-BE49-F238E27FC236}">
                <a16:creationId xmlns:a16="http://schemas.microsoft.com/office/drawing/2014/main" id="{54357E44-7917-4D5D-B283-C1052D71C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66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La cartera oficial 2026 distribuye proyectos en 19 departamentos; el diseño cambia con altitud, fuente, química y logística.</a:t>
            </a:r>
            <a:endParaRPr sz="142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" name="圆角矩形 6">
            <a:extLst xmlns:a="http://schemas.openxmlformats.org/drawingml/2006/main">
              <a:ext uri="{FF2B5EF4-FFF2-40B4-BE49-F238E27FC236}">
                <a16:creationId xmlns:a16="http://schemas.microsoft.com/office/drawing/2014/main" id="{A78C18B2-F86E-4F77-A9B5-7F57F2DE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5562600" cy="31242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pic>
        <p:nvPicPr>
          <p:cNvPr id="37" name="图片 3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4a4580edfce4b6f"/>
          <a:srcRect xmlns:a="http://schemas.openxmlformats.org/drawingml/2006/main" l="0" t="30567" r="0" b="305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2628900"/>
            <a:ext cx="5410200" cy="2971800"/>
          </a:xfrm>
          <a:prstGeom xmlns:a="http://schemas.openxmlformats.org/drawingml/2006/main" prst="roundRect">
            <a:avLst/>
          </a:prstGeom>
        </p:spPr>
      </p:pic>
      <p:sp>
        <p:nvSpPr>
          <p:cNvPr id="9" name="圆角矩形 8">
            <a:extLst xmlns:a="http://schemas.openxmlformats.org/drawingml/2006/main">
              <a:ext uri="{FF2B5EF4-FFF2-40B4-BE49-F238E27FC236}">
                <a16:creationId xmlns:a16="http://schemas.microsoft.com/office/drawing/2014/main" id="{C039B478-47D1-4E5F-B13E-6E551F48F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2743200"/>
            <a:ext cx="1657350" cy="1695450"/>
          </a:xfrm>
          <a:prstGeom xmlns:a="http://schemas.openxmlformats.org/drawingml/2006/main" prst="roundRect">
            <a:avLst>
              <a:gd name="adj" fmla="val 574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38100">
            <a:solidFill>
              <a:srgbClr val="FFFFFF"/>
            </a:solidFill>
            <a:prstDash val="solid"/>
          </a:ln>
        </p:spPr>
      </p:sp>
      <p:pic>
        <p:nvPicPr>
          <p:cNvPr id="39" name="图片 3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12cfbed1d24888"/>
          <a:srcRect xmlns:a="http://schemas.openxmlformats.org/drawingml/2006/main" l="0" t="13748" r="0" b="137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43400" y="2800350"/>
            <a:ext cx="1543050" cy="1581150"/>
          </a:xfrm>
          <a:prstGeom xmlns:a="http://schemas.openxmlformats.org/drawingml/2006/main" prst="roundRect">
            <a:avLst/>
          </a:prstGeom>
        </p:spPr>
      </p:pic>
      <p:sp>
        <p:nvSpPr>
          <p:cNvPr id="11" name="圆角矩形 10">
            <a:extLst xmlns:a="http://schemas.openxmlformats.org/drawingml/2006/main">
              <a:ext uri="{FF2B5EF4-FFF2-40B4-BE49-F238E27FC236}">
                <a16:creationId xmlns:a16="http://schemas.microsoft.com/office/drawing/2014/main" id="{8A9B2CC5-50C4-4983-81A3-1D800E601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2" name="圆角矩形 11">
            <a:extLst xmlns:a="http://schemas.openxmlformats.org/drawingml/2006/main">
              <a:ext uri="{FF2B5EF4-FFF2-40B4-BE49-F238E27FC236}">
                <a16:creationId xmlns:a16="http://schemas.microsoft.com/office/drawing/2014/main" id="{F299C333-B347-4A3F-BA9D-CEFCD747C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5527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2BF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矩形 12">
            <a:extLst xmlns:a="http://schemas.openxmlformats.org/drawingml/2006/main">
              <a:ext uri="{FF2B5EF4-FFF2-40B4-BE49-F238E27FC236}">
                <a16:creationId xmlns:a16="http://schemas.microsoft.com/office/drawing/2014/main" id="{D34939B2-1B57-405A-9526-D54B5A056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860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2BFE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2BFE8"/>
                </a:solidFill>
                <a:latin typeface="Arial"/>
                <a:ea typeface="Arial"/>
                <a:cs typeface="Arial"/>
              </a:rPr>
              <a:t>SUR · AREQUIPA / MOQUEGUA / TACNA</a:t>
            </a:r>
            <a:endParaRPr sz="1500" b="1">
              <a:solidFill>
                <a:srgbClr val="12BFE8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矩形 13">
            <a:extLst xmlns:a="http://schemas.openxmlformats.org/drawingml/2006/main">
              <a:ext uri="{FF2B5EF4-FFF2-40B4-BE49-F238E27FC236}">
                <a16:creationId xmlns:a16="http://schemas.microsoft.com/office/drawing/2014/main" id="{0A0C5863-3DEA-46B9-8E81-0EDFFC2AB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9718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Cobre, costa árida y gran altura: BWRO/SWRO, agua de proceso y reúso.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圆角矩形 14">
            <a:extLst xmlns:a="http://schemas.openxmlformats.org/drawingml/2006/main">
              <a:ext uri="{FF2B5EF4-FFF2-40B4-BE49-F238E27FC236}">
                <a16:creationId xmlns:a16="http://schemas.microsoft.com/office/drawing/2014/main" id="{7C2404EB-8C03-4B09-93C1-FFD21F0F2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16" name="圆角矩形 15">
            <a:extLst xmlns:a="http://schemas.openxmlformats.org/drawingml/2006/main">
              <a:ext uri="{FF2B5EF4-FFF2-40B4-BE49-F238E27FC236}">
                <a16:creationId xmlns:a16="http://schemas.microsoft.com/office/drawing/2014/main" id="{B3C037AD-AA11-43E5-9FB9-EE57C461D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0045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6B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矩形 16">
            <a:extLst xmlns:a="http://schemas.openxmlformats.org/drawingml/2006/main">
              <a:ext uri="{FF2B5EF4-FFF2-40B4-BE49-F238E27FC236}">
                <a16:creationId xmlns:a16="http://schemas.microsoft.com/office/drawing/2014/main" id="{ACA359E0-BAB1-434C-B767-7A661C12A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73380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ANDES · APURÍMAC / CUSCO / PASCO</a:t>
            </a:r>
            <a:endParaRPr sz="150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" name="矩形 17">
            <a:extLst xmlns:a="http://schemas.openxmlformats.org/drawingml/2006/main">
              <a:ext uri="{FF2B5EF4-FFF2-40B4-BE49-F238E27FC236}">
                <a16:creationId xmlns:a16="http://schemas.microsoft.com/office/drawing/2014/main" id="{FFC9850A-835C-4CAF-AD14-45D05258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1955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Alta montaña, campamentos, sólidos, metales y operación remota.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" name="圆角矩形 18">
            <a:extLst xmlns:a="http://schemas.openxmlformats.org/drawingml/2006/main">
              <a:ext uri="{FF2B5EF4-FFF2-40B4-BE49-F238E27FC236}">
                <a16:creationId xmlns:a16="http://schemas.microsoft.com/office/drawing/2014/main" id="{CF1D81A7-095E-4634-83F4-04F35A778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5010150" cy="876300"/>
          </a:xfrm>
          <a:prstGeom xmlns:a="http://schemas.openxmlformats.org/drawingml/2006/main" prst="roundRect">
            <a:avLst>
              <a:gd name="adj" fmla="val 15217"/>
            </a:avLst>
          </a:prstGeom>
          <a:solidFill xmlns:a="http://schemas.openxmlformats.org/drawingml/2006/main">
            <a:srgbClr val="F7FBFD"/>
          </a:solidFill>
          <a:ln xmlns:a="http://schemas.openxmlformats.org/drawingml/2006/main" w="9525">
            <a:solidFill>
              <a:srgbClr val="C7D9E5"/>
            </a:solidFill>
            <a:prstDash val="solid"/>
          </a:ln>
        </p:spPr>
      </p:sp>
      <p:sp>
        <p:nvSpPr>
          <p:cNvPr id="20" name="圆角矩形 19">
            <a:extLst xmlns:a="http://schemas.openxmlformats.org/drawingml/2006/main">
              <a:ext uri="{FF2B5EF4-FFF2-40B4-BE49-F238E27FC236}">
                <a16:creationId xmlns:a16="http://schemas.microsoft.com/office/drawing/2014/main" id="{40EAA7AA-A834-4F6B-8A1D-B6B7499F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648200"/>
            <a:ext cx="85725" cy="876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5A8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矩形 20">
            <a:extLst xmlns:a="http://schemas.openxmlformats.org/drawingml/2006/main">
              <a:ext uri="{FF2B5EF4-FFF2-40B4-BE49-F238E27FC236}">
                <a16:creationId xmlns:a16="http://schemas.microsoft.com/office/drawing/2014/main" id="{E2EAE003-A25D-4511-BBD3-7D66BE5F5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781550"/>
            <a:ext cx="45148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E5A83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E5A83A"/>
                </a:solidFill>
                <a:latin typeface="Arial"/>
                <a:ea typeface="Arial"/>
                <a:cs typeface="Arial"/>
              </a:rPr>
              <a:t>NORTE · CAJAMARCA / LA LIBERTAD</a:t>
            </a:r>
            <a:endParaRPr sz="1500" b="1">
              <a:solidFill>
                <a:srgbClr val="E5A83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" name="矩形 21">
            <a:extLst xmlns:a="http://schemas.openxmlformats.org/drawingml/2006/main">
              <a:ext uri="{FF2B5EF4-FFF2-40B4-BE49-F238E27FC236}">
                <a16:creationId xmlns:a16="http://schemas.microsoft.com/office/drawing/2014/main" id="{10174107-3FA9-4E16-B9B4-24E4D6D15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067300"/>
            <a:ext cx="4514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27435C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7435C"/>
                </a:solidFill>
                <a:latin typeface="Arial"/>
                <a:ea typeface="Arial"/>
                <a:cs typeface="Arial"/>
              </a:rPr>
              <a:t>Oro y cobre, agua subterránea, arsénico y soluciones comunitarias.</a:t>
            </a:r>
            <a:endParaRPr sz="1275" b="0">
              <a:solidFill>
                <a:srgbClr val="27435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" name="矩形 22">
            <a:extLst xmlns:a="http://schemas.openxmlformats.org/drawingml/2006/main">
              <a:ext uri="{FF2B5EF4-FFF2-40B4-BE49-F238E27FC236}">
                <a16:creationId xmlns:a16="http://schemas.microsoft.com/office/drawing/2014/main" id="{DCAD8EFA-8EF8-4CA0-A578-872D04C48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48350"/>
            <a:ext cx="10972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Mapa del Perú: Wikimedia Commons (CC BY-SA 3.0) · Cartera minera: MINEM 2026</a:t>
            </a:r>
            <a:endParaRPr sz="12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" name="矩形 23">
            <a:extLst xmlns:a="http://schemas.openxmlformats.org/drawingml/2006/main">
              <a:ext uri="{FF2B5EF4-FFF2-40B4-BE49-F238E27FC236}">
                <a16:creationId xmlns:a16="http://schemas.microsoft.com/office/drawing/2014/main" id="{63E0B41E-92B5-480F-821D-EEA9A360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285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667C90"/>
                </a:solidFill>
                <a:latin typeface="Arial"/>
                <a:ea typeface="Arial"/>
                <a:cs typeface="Arial"/>
              </a:rPr>
              <a:t>GUANYA WATER SOLUTION</a:t>
            </a:r>
            <a:endParaRPr sz="975" b="1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FF4FBEDA-28DE-445A-8678-B50D70B06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6553200"/>
            <a:ext cx="3238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667C90"/>
                </a:solidFill>
                <a:latin typeface="Arial"/>
                <a:ea typeface="Arial"/>
                <a:cs typeface="Arial"/>
              </a:defRPr>
            </a:pPr>
            <a:r>
              <a:rPr sz="975" b="0">
                <a:solidFill>
                  <a:srgbClr val="667C90"/>
                </a:solidFill>
                <a:latin typeface="Arial"/>
                <a:ea typeface="Arial"/>
                <a:cs typeface="Arial"/>
              </a:rPr>
              <a:t>MINERÍA</a:t>
            </a:r>
            <a:endParaRPr sz="975" b="0">
              <a:solidFill>
                <a:srgbClr val="667C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" name="矩形 25">
            <a:extLst xmlns:a="http://schemas.openxmlformats.org/drawingml/2006/main">
              <a:ext uri="{FF2B5EF4-FFF2-40B4-BE49-F238E27FC236}">
                <a16:creationId xmlns:a16="http://schemas.microsoft.com/office/drawing/2014/main" id="{FF20B847-37C6-4C37-8D88-97D3175A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87125" y="651510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B66B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B66B3"/>
                </a:solidFill>
                <a:latin typeface="Arial"/>
                <a:ea typeface="Arial"/>
                <a:cs typeface="Arial"/>
              </a:rPr>
              <a:t>09</a:t>
            </a:r>
            <a:endParaRPr sz="1050" b="1">
              <a:solidFill>
                <a:srgbClr val="0B66B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905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2026-09-01T02:59:32.3780000Z</dcterms:created>
  <dcterms:modified xsi:type="dcterms:W3CDTF">2026-09-01T02:59:32.3780000Z</dcterms:modified>
</coreProperties>
</file>