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337607a05e6458f" /><Relationship Type="http://schemas.openxmlformats.org/officeDocument/2006/relationships/extended-properties" Target="/docProps/app.xml" Id="Rf10971cf8f4d43b5" /><Relationship Type="http://schemas.openxmlformats.org/officeDocument/2006/relationships/officeDocument" Target="/ppt/presentation.xml" Id="Re7b74934d186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312ca2f7746a7"/>
  </p:sldMasterIdLst>
  <p:notesMasterIdLst>
    <p:notesMasterId xmlns:r="http://schemas.openxmlformats.org/officeDocument/2006/relationships" r:id="R22caf65bc6944eb8"/>
  </p:notesMasterIdLst>
  <p:sldIdLst>
    <p:sldId xmlns:r="http://schemas.openxmlformats.org/officeDocument/2006/relationships" id="256" r:id="Ra657da21012b4219"/>
    <p:sldId xmlns:r="http://schemas.openxmlformats.org/officeDocument/2006/relationships" id="257" r:id="R43bc7e83f8f04d08"/>
    <p:sldId xmlns:r="http://schemas.openxmlformats.org/officeDocument/2006/relationships" id="258" r:id="R3212eb4aa536479e"/>
    <p:sldId xmlns:r="http://schemas.openxmlformats.org/officeDocument/2006/relationships" id="259" r:id="Rf91d0c62bc044051"/>
    <p:sldId xmlns:r="http://schemas.openxmlformats.org/officeDocument/2006/relationships" id="260" r:id="R63a5ea9c4e674b1e"/>
    <p:sldId xmlns:r="http://schemas.openxmlformats.org/officeDocument/2006/relationships" id="261" r:id="R8c5328b7b9954fa3"/>
    <p:sldId xmlns:r="http://schemas.openxmlformats.org/officeDocument/2006/relationships" id="262" r:id="R5e6e5ab9feae4903"/>
    <p:sldId xmlns:r="http://schemas.openxmlformats.org/officeDocument/2006/relationships" id="263" r:id="R9d1b9dab6e2f49d1"/>
    <p:sldId xmlns:r="http://schemas.openxmlformats.org/officeDocument/2006/relationships" id="264" r:id="R012bc8da376a4f1d"/>
    <p:sldId xmlns:r="http://schemas.openxmlformats.org/officeDocument/2006/relationships" id="265" r:id="R17dd58e8a5324f29"/>
    <p:sldId xmlns:r="http://schemas.openxmlformats.org/officeDocument/2006/relationships" id="266" r:id="R5b8402ca759243e9"/>
    <p:sldId xmlns:r="http://schemas.openxmlformats.org/officeDocument/2006/relationships" id="267" r:id="R3c8164b2023c46bd"/>
    <p:sldId xmlns:r="http://schemas.openxmlformats.org/officeDocument/2006/relationships" id="268" r:id="R9e4f2ddf40784d63"/>
    <p:sldId xmlns:r="http://schemas.openxmlformats.org/officeDocument/2006/relationships" id="269" r:id="R8fb31dc5d20a462b"/>
    <p:sldId xmlns:r="http://schemas.openxmlformats.org/officeDocument/2006/relationships" id="270" r:id="Ra4dd5b3d7a204e80"/>
    <p:sldId xmlns:r="http://schemas.openxmlformats.org/officeDocument/2006/relationships" id="271" r:id="Rda4d4ad63396431f"/>
    <p:sldId xmlns:r="http://schemas.openxmlformats.org/officeDocument/2006/relationships" id="272" r:id="R5d9626e3ea7d42f8"/>
    <p:sldId xmlns:r="http://schemas.openxmlformats.org/officeDocument/2006/relationships" id="273" r:id="Rb7b787da3474463a"/>
    <p:sldId xmlns:r="http://schemas.openxmlformats.org/officeDocument/2006/relationships" id="274" r:id="Ra2a253c2508b4c67"/>
    <p:sldId xmlns:r="http://schemas.openxmlformats.org/officeDocument/2006/relationships" id="275" r:id="R4afed65aec63448c"/>
    <p:sldId xmlns:r="http://schemas.openxmlformats.org/officeDocument/2006/relationships" id="276" r:id="R9a5afee60eb645a0"/>
    <p:sldId xmlns:r="http://schemas.openxmlformats.org/officeDocument/2006/relationships" id="277" r:id="R26fca8f628b846e9"/>
    <p:sldId xmlns:r="http://schemas.openxmlformats.org/officeDocument/2006/relationships" id="278" r:id="Re697cd542f014911"/>
    <p:sldId xmlns:r="http://schemas.openxmlformats.org/officeDocument/2006/relationships" id="279" r:id="Rec24b37e2f6741d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248eaff5c0449db" /><Relationship Type="http://schemas.openxmlformats.org/officeDocument/2006/relationships/slideMaster" Target="/ppt/slideMasters/slideMaster1.xml" Id="R2de312ca2f7746a7" /><Relationship Type="http://schemas.openxmlformats.org/officeDocument/2006/relationships/notesMaster" Target="/ppt/notesMasters/notesMaster1.xml" Id="R22caf65bc6944eb8" /><Relationship Type="http://schemas.openxmlformats.org/officeDocument/2006/relationships/presProps" Target="/ppt/presProps.xml" Id="Rd939539e39054f6b" /><Relationship Type="http://schemas.openxmlformats.org/officeDocument/2006/relationships/viewProps" Target="/ppt/viewProps.xml" Id="Rb1aeee71a3184d8e" /><Relationship Type="http://schemas.openxmlformats.org/officeDocument/2006/relationships/tableStyles" Target="/ppt/tableStyles.xml" Id="R54ebdb810bd34bc3" /><Relationship Type="http://schemas.openxmlformats.org/officeDocument/2006/relationships/slide" Target="/ppt/slides/slide1.xml" Id="Ra657da21012b4219" /><Relationship Type="http://schemas.openxmlformats.org/officeDocument/2006/relationships/slide" Target="/ppt/slides/slide2.xml" Id="R43bc7e83f8f04d08" /><Relationship Type="http://schemas.openxmlformats.org/officeDocument/2006/relationships/slide" Target="/ppt/slides/slide3.xml" Id="R3212eb4aa536479e" /><Relationship Type="http://schemas.openxmlformats.org/officeDocument/2006/relationships/slide" Target="/ppt/slides/slide4.xml" Id="Rf91d0c62bc044051" /><Relationship Type="http://schemas.openxmlformats.org/officeDocument/2006/relationships/slide" Target="/ppt/slides/slide5.xml" Id="R63a5ea9c4e674b1e" /><Relationship Type="http://schemas.openxmlformats.org/officeDocument/2006/relationships/slide" Target="/ppt/slides/slide6.xml" Id="R8c5328b7b9954fa3" /><Relationship Type="http://schemas.openxmlformats.org/officeDocument/2006/relationships/slide" Target="/ppt/slides/slide7.xml" Id="R5e6e5ab9feae4903" /><Relationship Type="http://schemas.openxmlformats.org/officeDocument/2006/relationships/slide" Target="/ppt/slides/slide8.xml" Id="R9d1b9dab6e2f49d1" /><Relationship Type="http://schemas.openxmlformats.org/officeDocument/2006/relationships/slide" Target="/ppt/slides/slide9.xml" Id="R012bc8da376a4f1d" /><Relationship Type="http://schemas.openxmlformats.org/officeDocument/2006/relationships/slide" Target="/ppt/slides/slide10.xml" Id="R17dd58e8a5324f29" /><Relationship Type="http://schemas.openxmlformats.org/officeDocument/2006/relationships/slide" Target="/ppt/slides/slide11.xml" Id="R5b8402ca759243e9" /><Relationship Type="http://schemas.openxmlformats.org/officeDocument/2006/relationships/slide" Target="/ppt/slides/slide12.xml" Id="R3c8164b2023c46bd" /><Relationship Type="http://schemas.openxmlformats.org/officeDocument/2006/relationships/slide" Target="/ppt/slides/slide13.xml" Id="R9e4f2ddf40784d63" /><Relationship Type="http://schemas.openxmlformats.org/officeDocument/2006/relationships/slide" Target="/ppt/slides/slide14.xml" Id="R8fb31dc5d20a462b" /><Relationship Type="http://schemas.openxmlformats.org/officeDocument/2006/relationships/slide" Target="/ppt/slides/slide15.xml" Id="Ra4dd5b3d7a204e80" /><Relationship Type="http://schemas.openxmlformats.org/officeDocument/2006/relationships/slide" Target="/ppt/slides/slide16.xml" Id="Rda4d4ad63396431f" /><Relationship Type="http://schemas.openxmlformats.org/officeDocument/2006/relationships/slide" Target="/ppt/slides/slide17.xml" Id="R5d9626e3ea7d42f8" /><Relationship Type="http://schemas.openxmlformats.org/officeDocument/2006/relationships/slide" Target="/ppt/slides/slide18.xml" Id="Rb7b787da3474463a" /><Relationship Type="http://schemas.openxmlformats.org/officeDocument/2006/relationships/slide" Target="/ppt/slides/slide19.xml" Id="Ra2a253c2508b4c67" /><Relationship Type="http://schemas.openxmlformats.org/officeDocument/2006/relationships/slide" Target="/ppt/slides/slide20.xml" Id="R4afed65aec63448c" /><Relationship Type="http://schemas.openxmlformats.org/officeDocument/2006/relationships/slide" Target="/ppt/slides/slide21.xml" Id="R9a5afee60eb645a0" /><Relationship Type="http://schemas.openxmlformats.org/officeDocument/2006/relationships/slide" Target="/ppt/slides/slide22.xml" Id="R26fca8f628b846e9" /><Relationship Type="http://schemas.openxmlformats.org/officeDocument/2006/relationships/slide" Target="/ppt/slides/slide23.xml" Id="Re697cd542f014911" /><Relationship Type="http://schemas.openxmlformats.org/officeDocument/2006/relationships/slide" Target="/ppt/slides/slide24.xml" Id="Rec24b37e2f6741d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a71364a56114a1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63fdcad93414818" /><Relationship Type="http://schemas.openxmlformats.org/officeDocument/2006/relationships/notesMaster" Target="/ppt/notesMasters/notesMaster1.xml" Id="Rf45d4a3121634fb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1089e064c964cad" /><Relationship Type="http://schemas.openxmlformats.org/officeDocument/2006/relationships/notesMaster" Target="/ppt/notesMasters/notesMaster1.xml" Id="Rca37933addad4dc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8b35a0e39f04bca" /><Relationship Type="http://schemas.openxmlformats.org/officeDocument/2006/relationships/notesMaster" Target="/ppt/notesMasters/notesMaster1.xml" Id="R6cf76210c92b41c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b67ab3454a04637" /><Relationship Type="http://schemas.openxmlformats.org/officeDocument/2006/relationships/notesMaster" Target="/ppt/notesMasters/notesMaster1.xml" Id="Ra9ba95323105449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6cb24d28d614fc4" /><Relationship Type="http://schemas.openxmlformats.org/officeDocument/2006/relationships/notesMaster" Target="/ppt/notesMasters/notesMaster1.xml" Id="R6de2e59475ce4f3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6d1becaa4364acb" /><Relationship Type="http://schemas.openxmlformats.org/officeDocument/2006/relationships/notesMaster" Target="/ppt/notesMasters/notesMaster1.xml" Id="R3b5f35802f6a4aa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5a6c40ad03844ba" /><Relationship Type="http://schemas.openxmlformats.org/officeDocument/2006/relationships/notesMaster" Target="/ppt/notesMasters/notesMaster1.xml" Id="R745386e714fb44d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95718e0870041de" /><Relationship Type="http://schemas.openxmlformats.org/officeDocument/2006/relationships/notesMaster" Target="/ppt/notesMasters/notesMaster1.xml" Id="R05e478b9341b461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2f03040a86f4fa5" /><Relationship Type="http://schemas.openxmlformats.org/officeDocument/2006/relationships/notesMaster" Target="/ppt/notesMasters/notesMaster1.xml" Id="Rbc7b6ea187f84ea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7551cff3b3b4644" /><Relationship Type="http://schemas.openxmlformats.org/officeDocument/2006/relationships/notesMaster" Target="/ppt/notesMasters/notesMaster1.xml" Id="Ra681abaf6eab4af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0db505fc3b6467e" /><Relationship Type="http://schemas.openxmlformats.org/officeDocument/2006/relationships/notesMaster" Target="/ppt/notesMasters/notesMaster1.xml" Id="Re25bdf68fbd24d6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df4e5f31359457e" /><Relationship Type="http://schemas.openxmlformats.org/officeDocument/2006/relationships/notesMaster" Target="/ppt/notesMasters/notesMaster1.xml" Id="R1db2ac4006b54f8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d2ec4b26eb341fe" /><Relationship Type="http://schemas.openxmlformats.org/officeDocument/2006/relationships/notesMaster" Target="/ppt/notesMasters/notesMaster1.xml" Id="R50bcbd0c3f144f34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c45b5af202b4f2b" /><Relationship Type="http://schemas.openxmlformats.org/officeDocument/2006/relationships/notesMaster" Target="/ppt/notesMasters/notesMaster1.xml" Id="Rbd8a69f2920740c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1afd3ed0092411d" /><Relationship Type="http://schemas.openxmlformats.org/officeDocument/2006/relationships/notesMaster" Target="/ppt/notesMasters/notesMaster1.xml" Id="R9e65b7e6934b4d4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beca6420dfe94cfa" /><Relationship Type="http://schemas.openxmlformats.org/officeDocument/2006/relationships/notesMaster" Target="/ppt/notesMasters/notesMaster1.xml" Id="Rfdd3282999fb477f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145aeefcef348db" /><Relationship Type="http://schemas.openxmlformats.org/officeDocument/2006/relationships/notesMaster" Target="/ppt/notesMasters/notesMaster1.xml" Id="Rbc96467d7cd94d8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8379151fd354d2e" /><Relationship Type="http://schemas.openxmlformats.org/officeDocument/2006/relationships/notesMaster" Target="/ppt/notesMasters/notesMaster1.xml" Id="R1e54931d10ef4b5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55989954eb44d0f" /><Relationship Type="http://schemas.openxmlformats.org/officeDocument/2006/relationships/notesMaster" Target="/ppt/notesMasters/notesMaster1.xml" Id="R4cd5ab778fe1465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0b2b89c549a4a96" /><Relationship Type="http://schemas.openxmlformats.org/officeDocument/2006/relationships/notesMaster" Target="/ppt/notesMasters/notesMaster1.xml" Id="R9f787003d1cb474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df70ed822594adf" /><Relationship Type="http://schemas.openxmlformats.org/officeDocument/2006/relationships/notesMaster" Target="/ppt/notesMasters/notesMaster1.xml" Id="R09479ad872a04bc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600164f7d58435f" /><Relationship Type="http://schemas.openxmlformats.org/officeDocument/2006/relationships/notesMaster" Target="/ppt/notesMasters/notesMaster1.xml" Id="Rea73e26afad74f3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29d7bca51e64858" /><Relationship Type="http://schemas.openxmlformats.org/officeDocument/2006/relationships/notesMaster" Target="/ppt/notesMasters/notesMaster1.xml" Id="R90b167c395dd41e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138c9368bd045fa" /><Relationship Type="http://schemas.openxmlformats.org/officeDocument/2006/relationships/notesMaster" Target="/ppt/notesMasters/notesMaster1.xml" Id="R8269231f1dd1441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Material corporativo Guanya fornecido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Arquitetura conceitual de tratamento Guanya; a rota final depende da análise de água e do objetivo de uso/descarga.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Plataforma conceitual Guanya. A seleção final requer caracterização da água e critérios de produto, reúso ou descarga.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Faixas técnicas de referência do material Guanya; confirmar por análise de água e dimensionamento.</a:t>
            </a:r>
          </a:p>
          <a:p xmlns:a="http://schemas.openxmlformats.org/drawingml/2006/main">
            <a:r>
              <a:t>- Imagem técnica em português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em português fornecida pelo usuário.</a:t>
            </a:r>
          </a:p>
          <a:p xmlns:a="http://schemas.openxmlformats.org/drawingml/2006/main">
            <a:r>
              <a:t>- Critérios de potabilidade e reúso devem ser confirmados conforme aplicação e requisitos locais.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Arquitetura de tratamento Guanya e imagem em português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Instituto Nacional do Semiárido: https://www.gov.br/insa/pt-br/semiarido-brasileiro</a:t>
            </a:r>
          </a:p>
          <a:p xmlns:a="http://schemas.openxmlformats.org/drawingml/2006/main">
            <a:r>
              <a:t>- Serviço Geológico do Brasil, drenagem ácida de mina: https://rigeo.sgb.gov.br/handle/doc/22357?mode=full</a:t>
            </a:r>
          </a:p>
          <a:p xmlns:a="http://schemas.openxmlformats.org/drawingml/2006/main">
            <a:r>
              <a:t>- IMASUL, sensibilidade da Bacia do Alto Paraguai/Pantanal: https://www.imasul.ms.gov.br/estudo-avalia-se-hidreletricas-instaladas-na-bacia-do-paraguai-causam-impacto-ambiental/</a:t>
            </a:r>
          </a:p>
          <a:p xmlns:a="http://schemas.openxmlformats.org/drawingml/2006/main">
            <a:r>
              <a:t>- Imagem em português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Modelos e valores de referência do material Guanya. Confirmar o desempenho pela análise de água e condições do local.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Processo de fabricação e imagens em português fornecidos pela Guanya.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Material corporativo Guanya fornecido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Arquitetura modular MBR/MBBR do material Guanya. O projeto final depende de carga, vazão e meta de qualidade.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Agência Nacional de Mineração (ANM), Informe Mineral — 1º trimestre de 2026: https://www.gov.br/anm/pt-br/assuntos/economia-mineral/publicacoes/informe-mineral/informe-01tri2026.pdf</a:t>
            </a:r>
          </a:p>
          <a:p xmlns:a="http://schemas.openxmlformats.org/drawingml/2006/main">
            <a:r>
              <a:t>- ANM, Anuário Mineral Brasileiro 2023: https://www.gov.br/anm/pt-br/assuntos/economia-mineral/publicacoes/anuario-mineral/anuario-mineral-brasileiro/amb_2023.pdf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Cálculo: 550 m³/h ÷ 3,6 = 152,8 L/s.</a:t>
            </a:r>
          </a:p>
          <a:p xmlns:a="http://schemas.openxmlformats.org/drawingml/2006/main">
            <a:r>
              <a:t>- Arquitetura conceitual de engenharia Guanya; confirmar por análise de água, ensaios e balanço de massa.</a:t>
            </a:r>
          </a:p>
          <a:p xmlns:a="http://schemas.openxmlformats.org/drawingml/2006/main">
            <a:r>
              <a:t>- Imagem em português fornecida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em português fornecida pelo usuário.</a:t>
            </a:r>
          </a:p>
          <a:p xmlns:a="http://schemas.openxmlformats.org/drawingml/2006/main">
            <a:r>
              <a:t>- Aplicações ilustrativas; não representam projetos entregues no Brasil.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NR-10 — Segurança em Instalações e Serviços em Eletricidade: https://www.gov.br/trabalho-e-emprego/pt-br/acesso-a-informacao/participacao-social/conselhos-e-orgaos-colegiados/comissao-tripartite-partitaria-permanente/normas-regulamentadora/normas-regulamentadoras-vigentes/norma-regulamentadora-no-10-nr-10</a:t>
            </a:r>
          </a:p>
          <a:p xmlns:a="http://schemas.openxmlformats.org/drawingml/2006/main">
            <a:r>
              <a:t>- NR-12 — Segurança no Trabalho em Máquinas e Equipamentos: https://www.gov.br/trabalho-e-emprego/pt-br/acesso-a-informacao/participacao-social/conselhos-e-orgaos-colegiados/comissao-tripartite-partitaria-permanente/normas-regulamentadora/normas-regulamentadoras-vigentes/norma-regulamentadora-no-12-nr-12</a:t>
            </a:r>
          </a:p>
          <a:p xmlns:a="http://schemas.openxmlformats.org/drawingml/2006/main">
            <a:r>
              <a:t>- ANA — Outorga dos direitos de uso de recursos hídricos: https://www.gov.br/ana/pt-br/assuntos/gestao-das-aguas/politica-nacional-de-recursos-hidricos/outorga-dos-direitos-de-uso-de-recursos-hidricos</a:t>
            </a:r>
          </a:p>
          <a:p xmlns:a="http://schemas.openxmlformats.org/drawingml/2006/main">
            <a:r>
              <a:t>- CONAMA, Resolução nº 430/2011: https://www.ibama.gov.br/sophia/cnia/legislacao/CONAMA/RE0430-130511.PDF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Checklist de entrada de engenharia Guanya.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Informações de contato do material corporativo Guanya fornecido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Síntese comercial Guanya baseada no escopo de soluções e nos segmentos definidos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Material corporativo e certificações Guanya fornecidos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Material corporativo Guanya e imagem em português fornecidos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Certificados ISO 9001, ISO 14001 e ISO 45001 fornecidos pela Guanya.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Modelo comercial e de execução Guanya, adaptado ao Brasil.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regional em português fornecida pelo usuário.</a:t>
            </a:r>
          </a:p>
          <a:p xmlns:a="http://schemas.openxmlformats.org/drawingml/2006/main">
            <a:r>
              <a:t>- Secretaria de Desenvolvimento Econômico, Mineração e Energia do Pará: https://sedeme.pa.gov.br/economia-mineral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ANM, Anuário Mineral Brasileiro 2023: https://www.gov.br/anm/pt-br/assuntos/economia-mineral/publicacoes/anuario-mineral/anuario-mineral-brasileiro/amb_2023.pdf</a:t>
            </a:r>
          </a:p>
          <a:p xmlns:a="http://schemas.openxmlformats.org/drawingml/2006/main">
            <a:r>
              <a:t>- ANM, Amazônia Legal — minerais críticos e estratégicos: https://www.gov.br/anm/pt-br/itens/arquivos/amazonia_legal_minerais_criticos_e_estrategicos.pdf</a:t>
            </a:r>
          </a:p>
          <a:p xmlns:a="http://schemas.openxmlformats.org/drawingml/2006/main">
            <a:r>
              <a:t>- Imagens em português fornecidas pelo usuário.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1e4dddfc1448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fa8022d4e0d40a4" /><Relationship Type="http://schemas.openxmlformats.org/officeDocument/2006/relationships/slideLayout" Target="/ppt/slideLayouts/slideLayout1.xml" Id="R41c589394bb3495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589394bb349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700b44a634e00" /><Relationship Type="http://schemas.openxmlformats.org/officeDocument/2006/relationships/image" Target="/ppt/media/image.jpeg" Id="R9dcf64c6083a413c" /><Relationship Type="http://schemas.openxmlformats.org/officeDocument/2006/relationships/notesSlide" Target="/ppt/notesSlides/notesSlide1.xml" Id="R982b43e162f84c9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100ea62a4020" /><Relationship Type="http://schemas.openxmlformats.org/officeDocument/2006/relationships/notesSlide" Target="/ppt/notesSlides/notesSlide10.xml" Id="Rc626d228a2af40c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8268798c147cb" /><Relationship Type="http://schemas.openxmlformats.org/officeDocument/2006/relationships/notesSlide" Target="/ppt/notesSlides/notesSlide11.xml" Id="R44ca81f11d634d9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8aa80b9f4eef" /><Relationship Type="http://schemas.openxmlformats.org/officeDocument/2006/relationships/image" Target="/ppt/media/image5.jpeg" Id="R75b6968b9af94783" /><Relationship Type="http://schemas.openxmlformats.org/officeDocument/2006/relationships/notesSlide" Target="/ppt/notesSlides/notesSlide12.xml" Id="R4c3ecb6fdd8949b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02b4de0b4728" /><Relationship Type="http://schemas.openxmlformats.org/officeDocument/2006/relationships/image" Target="/ppt/media/image6.jpeg" Id="R65a9f5ad20de4d68" /><Relationship Type="http://schemas.openxmlformats.org/officeDocument/2006/relationships/notesSlide" Target="/ppt/notesSlides/notesSlide13.xml" Id="R491ad7f7c7294ac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3dbd22034e20" /><Relationship Type="http://schemas.openxmlformats.org/officeDocument/2006/relationships/image" Target="/ppt/media/image7.jpeg" Id="Rbbd5d21eb057435e" /><Relationship Type="http://schemas.openxmlformats.org/officeDocument/2006/relationships/notesSlide" Target="/ppt/notesSlides/notesSlide14.xml" Id="Rd3259d2ff703410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c487c6bb9411b" /><Relationship Type="http://schemas.openxmlformats.org/officeDocument/2006/relationships/image" Target="/ppt/media/image8.jpeg" Id="Ra27ae61646c54b37" /><Relationship Type="http://schemas.openxmlformats.org/officeDocument/2006/relationships/notesSlide" Target="/ppt/notesSlides/notesSlide15.xml" Id="R7b0e4407a43d43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66ee3c6f4978" /><Relationship Type="http://schemas.openxmlformats.org/officeDocument/2006/relationships/notesSlide" Target="/ppt/notesSlides/notesSlide16.xml" Id="R254494855a7e4a2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30dad8bf4672" /><Relationship Type="http://schemas.openxmlformats.org/officeDocument/2006/relationships/image" Target="/ppt/media/image9.jpeg" Id="R27f89a5439a04337" /><Relationship Type="http://schemas.openxmlformats.org/officeDocument/2006/relationships/image" Target="/ppt/media/image10.jpeg" Id="Ra294152a70404e2e" /><Relationship Type="http://schemas.openxmlformats.org/officeDocument/2006/relationships/notesSlide" Target="/ppt/notesSlides/notesSlide17.xml" Id="R0f2e930a2c434e0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1a9b06674de9" /><Relationship Type="http://schemas.openxmlformats.org/officeDocument/2006/relationships/image" Target="/ppt/media/image.jpeg" Id="Re2785342360c43b1" /><Relationship Type="http://schemas.openxmlformats.org/officeDocument/2006/relationships/notesSlide" Target="/ppt/notesSlides/notesSlide18.xml" Id="Rba01decced3a429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725db52484cb4" /><Relationship Type="http://schemas.openxmlformats.org/officeDocument/2006/relationships/notesSlide" Target="/ppt/notesSlides/notesSlide19.xml" Id="Rd802ae7bf9d5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07e72fd344360" /><Relationship Type="http://schemas.openxmlformats.org/officeDocument/2006/relationships/notesSlide" Target="/ppt/notesSlides/notesSlide2.xml" Id="R7c6ac1e0d7ed4e3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5e849f734868" /><Relationship Type="http://schemas.openxmlformats.org/officeDocument/2006/relationships/image" Target="/ppt/media/image11.jpeg" Id="R07d39c8852e34dfc" /><Relationship Type="http://schemas.openxmlformats.org/officeDocument/2006/relationships/notesSlide" Target="/ppt/notesSlides/notesSlide20.xml" Id="R4eb7041b03ba4ed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1458d32d45a8" /><Relationship Type="http://schemas.openxmlformats.org/officeDocument/2006/relationships/image" Target="/ppt/media/image12.jpeg" Id="Rb993d88be62f403f" /><Relationship Type="http://schemas.openxmlformats.org/officeDocument/2006/relationships/notesSlide" Target="/ppt/notesSlides/notesSlide21.xml" Id="R51c6d3039bea443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4a3eddcf14451" /><Relationship Type="http://schemas.openxmlformats.org/officeDocument/2006/relationships/notesSlide" Target="/ppt/notesSlides/notesSlide22.xml" Id="Raf5f8f5808b648a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039481764677" /><Relationship Type="http://schemas.openxmlformats.org/officeDocument/2006/relationships/notesSlide" Target="/ppt/notesSlides/notesSlide23.xml" Id="R1467589515b849d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e96d896f447d" /><Relationship Type="http://schemas.openxmlformats.org/officeDocument/2006/relationships/image" Target="/ppt/media/image13.jpeg" Id="R7cf1a146ca504478" /><Relationship Type="http://schemas.openxmlformats.org/officeDocument/2006/relationships/notesSlide" Target="/ppt/notesSlides/notesSlide24.xml" Id="Rd122f67f2773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479b87784c70" /><Relationship Type="http://schemas.openxmlformats.org/officeDocument/2006/relationships/notesSlide" Target="/ppt/notesSlides/notesSlide3.xml" Id="R76e80a18dbe8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8f22f7cb4b0e" /><Relationship Type="http://schemas.openxmlformats.org/officeDocument/2006/relationships/image" Target="/ppt/media/image.png" Id="Rbc93f1c0de414ec4" /><Relationship Type="http://schemas.openxmlformats.org/officeDocument/2006/relationships/notesSlide" Target="/ppt/notesSlides/notesSlide4.xml" Id="R1fcd899a3d52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e68c9ee0c4d40" /><Relationship Type="http://schemas.openxmlformats.org/officeDocument/2006/relationships/image" Target="/ppt/media/image2.jpeg" Id="R9049b1ce38824639" /><Relationship Type="http://schemas.openxmlformats.org/officeDocument/2006/relationships/notesSlide" Target="/ppt/notesSlides/notesSlide5.xml" Id="R06b943f6be19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10c93c244bfd" /><Relationship Type="http://schemas.openxmlformats.org/officeDocument/2006/relationships/image" Target="/ppt/media/image2.png" Id="Rc281811899774493" /><Relationship Type="http://schemas.openxmlformats.org/officeDocument/2006/relationships/notesSlide" Target="/ppt/notesSlides/notesSlide6.xml" Id="R6810c29ee88f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71f0584d4343" /><Relationship Type="http://schemas.openxmlformats.org/officeDocument/2006/relationships/notesSlide" Target="/ppt/notesSlides/notesSlide7.xml" Id="R511dc7918d1949e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998ba52024055" /><Relationship Type="http://schemas.openxmlformats.org/officeDocument/2006/relationships/image" Target="/ppt/media/image.jpeg" Id="R67a4d9b995e64a8b" /><Relationship Type="http://schemas.openxmlformats.org/officeDocument/2006/relationships/notesSlide" Target="/ppt/notesSlides/notesSlide8.xml" Id="R582c20c901d648b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5920bca94d29" /><Relationship Type="http://schemas.openxmlformats.org/officeDocument/2006/relationships/image" Target="/ppt/media/image3.jpeg" Id="R80e21a0be4ce4814" /><Relationship Type="http://schemas.openxmlformats.org/officeDocument/2006/relationships/image" Target="/ppt/media/image4.jpeg" Id="R1ce0e3521e2e4e80" /><Relationship Type="http://schemas.openxmlformats.org/officeDocument/2006/relationships/notesSlide" Target="/ppt/notesSlides/notesSlide9.xml" Id="R21785e5a3f2843f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cf64c6083a413c"/>
          <a:srcRect xmlns:a="http://schemas.openxmlformats.org/drawingml/2006/main" l="0" t="4072" r="0" b="407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FDDE7B1-AFE9-4082-B75C-5F2456E4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F696B60-F432-4C8A-8B3B-8C2B5AD8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819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166F107-0E37-47E4-81D0-EF496AB53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CB4C121-0112-4065-AC9A-C55C6F9D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00150"/>
            <a:ext cx="52768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SOLUÇÕES DE ÁGUA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PARA MINERAÇÃO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NO BRASIL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64667E56-1643-4595-84AB-86FB1841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8615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Ferro · Bauxita · Ouro · Cobre e Níquel · Lítio · Carvão</a:t>
            </a:r>
            <a:endParaRPr sz="17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0665A89E-993D-4BA3-828D-902C38DA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7195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BBD4E5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BBD4E5"/>
                </a:solidFill>
                <a:latin typeface="Arial"/>
                <a:ea typeface="Arial"/>
                <a:cs typeface="Arial"/>
              </a:rPr>
              <a:t>Sistemas modulares e conteinerizados para água de aporte, efluentes, reúso e saneamento de mina.</a:t>
            </a:r>
            <a:endParaRPr sz="1500" b="0">
              <a:solidFill>
                <a:srgbClr val="BBD4E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F8CF46DB-B677-47C5-A76D-F3E7EAD8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95900"/>
            <a:ext cx="451485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0285263-1FB7-4B3C-8D93-8CB344611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57825"/>
            <a:ext cx="417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ENGENHARIA · FABRICAÇÃO · FAT · ENTREGA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45DD929-AAE3-4030-968B-13B43D38F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1722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APRESENTAÇÃO MINERAÇÃO BRASIL 2026</a:t>
            </a:r>
            <a:endParaRPr sz="11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16565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E9039B46-E92C-4B8C-839E-A6A5DACE1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710BB421-9D3C-44EE-8C05-1EBC50588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EF973BC-9780-4CD3-96AB-8BB214EC2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96F74E7-0614-4C3E-9367-17A223A5F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CORRENTES DE ÁGUA NA MINA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D42FD43-D18B-4C4D-909D-ED24A1C3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Não existe uma única ‘água de mina’: cada corrente exige uma rota própria.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3B12976-F650-4E26-A993-3E7181351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Misturar correntes aumenta o custo, dificulta o controle e reduz as possibilidades de reúso.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DD55997-CD66-48DD-880D-6D159CDF0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32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ÁGUA DE APORTE</a:t>
            </a:r>
            <a:endParaRPr sz="14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7601617-3CFE-4B12-AA3C-B54A6D49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6860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Rio, barragem ou poço · TSS · TDS · Fe/Mn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CD84859-1A5A-4AA9-A26A-5B6B6C0B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66700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FBDA650-6F73-412A-9089-99546DE69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8605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Clarificação / UF + BWRO conforme o uso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7F12A8B0-1DA9-442E-BA91-8553A7CE4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04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C12389B-1B42-4D65-947A-A966C4DF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DRENAGEM DE MINA</a:t>
            </a:r>
            <a:endParaRPr sz="14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ECFE7CD-B2E0-40F2-BF03-6442650F5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29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Acidez · metais · sólidos · sulfatos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B5786C5E-5752-48FB-887E-26E55837F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0995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B84919D-EEF6-4C7A-A7BD-C7D9CCA97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42900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Neutralização / precipitação + clarificação + polimento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904F4DF-0FAD-4376-8E9F-C3A245FC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9F736CEC-5DDF-4266-98B6-FC3029E30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PROCESSO / REJEITOS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57BDD7C-01C4-443D-9FFA-874A7532D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719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Finos minerais · reagentes · sais dissolvidos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E083306-B765-4BF1-A59B-04958B90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15290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2C0AF085-6474-42E6-BC75-63B7FE841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17195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Separação sólido-líquido + reúso conforme a qualidade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3A8F805-3220-40AC-965B-7C9302ED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506EE76-E20D-46F3-B57C-950B17E9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EFLUENTE SANITÁRIO</a:t>
            </a:r>
            <a:endParaRPr sz="142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3F72AA3D-EF90-4A53-8688-B0CE1FA07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9149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DQO/DBO · amônia · sólidos suspensos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247FBEBE-917D-4EC8-A130-CBF69D4CE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9585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D3C0D478-AF53-4724-82C7-83F639481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1490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MBR / MBBR + desinfecção e reúso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7166AD45-B3F7-4BD3-9151-A6930970A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D3CC5D29-BE07-46F3-8C95-F71E290B8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91200"/>
            <a:ext cx="109728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A2867FF6-0F88-4205-96CD-EC0B866C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86450"/>
            <a:ext cx="10629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SEPARAR CORRENTES → DEFINIR OBJETIVO → ENSAIAR → DIMENSIONAR → INTEGRAR</a:t>
            </a:r>
            <a:endParaRPr sz="13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1F4C7E50-7963-4708-960F-7C22083B3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21BE71F5-E082-49E9-808F-3FC9B9AC4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F148B258-2A12-41BF-9558-078EF68CB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10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5034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BC1AE67C-E7E2-44E4-96D4-9194982C2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747035D2-D61F-45B3-A55A-4A2916CA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E7BD148-F329-4E0B-BEFB-EABDE638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DA3E374-24C5-42D7-97A8-09B920469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PLATAFORMA GUANYA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5DA5F1B2-9597-47FB-A6CC-911F21853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Uma plataforma conecta abastecimento, processo, reúso e efluentes.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BD4CDC4-730A-42FA-AD6D-9840296F7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 configuração é selecionada pela corrente e pelo objetivo; cada projeto utiliza apenas os módulos necessários.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E76D496-6C3D-4917-962F-FAA6F454E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FONTE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07C4CB5D-0064-4521-9E6F-11511606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200025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E7F7FB"/>
          </a:solidFill>
          <a:ln xmlns:a="http://schemas.openxmlformats.org/drawingml/2006/main" w="19050">
            <a:solidFill>
              <a:srgbClr val="12BFE8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76BDB126-1EA5-4C80-8424-EA4396C7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SUPERFICIAL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9D7EB39-850F-4444-BC61-3516A7309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Rio · barragem · drenagem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2C57B57D-D020-435F-9EB6-482569E4E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200025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EEF4FA"/>
          </a:solidFill>
          <a:ln xmlns:a="http://schemas.openxmlformats.org/drawingml/2006/main" w="19050">
            <a:solidFill>
              <a:srgbClr val="0B66B3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546549A2-1174-452A-B87C-3AE7AF6B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672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SUBTERRÂNEA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14882F7-7C19-4F67-A1A6-3999CBE7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720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Poço · água salobra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A55FC65-784C-4629-B93F-50DDF108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FEA32D5-6A60-4338-BBAC-13CBE2D5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628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PRÉ-TRATAMENTO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BBF54C04-97AE-41B1-887C-822699B2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952750"/>
            <a:ext cx="219075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E0C7A36-07E8-4D28-960B-7CEAD6EA9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1813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CLARIF.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78CA421A-C02A-47DA-A29F-17E3A91F5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0045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Sólidos, turbidez e coloides</a:t>
            </a:r>
            <a:endParaRPr sz="127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F66FBC31-AC00-477F-80E9-689D478A3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286250"/>
            <a:ext cx="1619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64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107A5747-EFA8-4225-AD3F-CE2E108E3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386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BWRO</a:t>
            </a:r>
            <a:endParaRPr sz="1575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>
              <a:buNone/>
              <a:defRPr sz="1575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sais dissolvidos</a:t>
            </a:r>
            <a:endParaRPr sz="1575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46D5B852-3956-43F7-9CF4-B575C349F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43FD84D3-F874-4A94-8EBC-AE2995C8F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28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USO E REÚSO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D33B519D-1276-46CF-AA0F-012A85AB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52750"/>
            <a:ext cx="224790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9F8F3"/>
          </a:solidFill>
          <a:ln xmlns:a="http://schemas.openxmlformats.org/drawingml/2006/main" w="19050">
            <a:solidFill>
              <a:srgbClr val="39B98A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D46107A-26C1-4773-A2B2-013DD2173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19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USO / REÚSO</a:t>
            </a:r>
            <a:endParaRPr sz="187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DDB7ED53-C683-422E-9B29-4313DF28C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657600"/>
            <a:ext cx="1638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+ MBR/MBBR, UF ou RO quando a qualidade exige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A31ABD43-78C0-4BD0-93AD-3098EA525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76750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Campamento · serviços</a:t>
            </a:r>
            <a:endParaRPr sz="10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>
              <a:buNone/>
              <a:defRPr sz="10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· retorno ao processo</a:t>
            </a:r>
            <a:endParaRPr sz="10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B5B6576A-FA4D-4653-8D97-127F3F2FC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2E39875C-F5F9-4AF3-A126-0186EAE7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6289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EFLUENTES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圆角矩形 28">
            <a:extLst xmlns:a="http://schemas.openxmlformats.org/drawingml/2006/main">
              <a:ext uri="{FF2B5EF4-FFF2-40B4-BE49-F238E27FC236}">
                <a16:creationId xmlns:a16="http://schemas.microsoft.com/office/drawing/2014/main" id="{DFD56FC2-D76D-4E41-8E05-039F0E42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952750"/>
            <a:ext cx="255270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8E9"/>
          </a:solidFill>
          <a:ln xmlns:a="http://schemas.openxmlformats.org/drawingml/2006/main" w="19050">
            <a:solidFill>
              <a:srgbClr val="E5A83A"/>
            </a:solidFill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B3A8B075-9606-4B54-A275-32B40F2EB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238500"/>
            <a:ext cx="2057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METAIS / SÓLIDOS / SAIS</a:t>
            </a:r>
            <a:endParaRPr sz="17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2B83795F-61D6-43AB-84F8-DC99D40FD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752850"/>
            <a:ext cx="2057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Tratamento físico-químico e separação por corrente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67A3FF1F-702C-4329-B15F-B563AFE6E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4495800"/>
            <a:ext cx="205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Confirmar por ensaio + balanço de massa</a:t>
            </a:r>
            <a:endParaRPr sz="11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圆角矩形 32">
            <a:extLst xmlns:a="http://schemas.openxmlformats.org/drawingml/2006/main">
              <a:ext uri="{FF2B5EF4-FFF2-40B4-BE49-F238E27FC236}">
                <a16:creationId xmlns:a16="http://schemas.microsoft.com/office/drawing/2014/main" id="{4F6E5249-5B35-4527-B03A-C7C04544C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91794726-0481-4DD5-A996-F151770F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1051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A plataforma pode ser ampliada em fases e integrada a obras civis, tanques e sistemas existentes da mina.</a:t>
            </a:r>
            <a:endParaRPr sz="1425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C58C1033-D821-4A14-BEA5-8D1F0A66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40B851B6-2048-440A-B4C4-20C2AD095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4639B27C-5653-4E50-8954-DADC8962A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11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92648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4AB58205-246C-4EE9-99F3-19540488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37E24CD-C6BF-417D-9778-DF15F9FB4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192F772-7177-4F35-A9D1-F37417F10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7F0B9C7-E509-44A8-BD59-4BF052217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BWRO CONTEINERIZADO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8C179F3-1CE8-4C6C-A297-63423098A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Uma planta completa de água salobra dentro de um contêiner padrão.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776AA41-3F28-4822-B8F0-6C66C3CE7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Integração em fábrica para acelerar transporte, conexão, remanejamento e expansão futura.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2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b6968b9af9478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09600" y="2571750"/>
            <a:ext cx="5048250" cy="3048000"/>
          </a:xfrm>
          <a:prstGeom xmlns:a="http://schemas.openxmlformats.org/drawingml/2006/main" prst="roundRect">
            <a:avLst/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22592FF6-CDB8-4F9F-BC87-FDBA47F4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3.000–15.000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ECE6B558-3080-4ECB-BCA7-442AED31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mg/L · TDS de alimentação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4C4E29F2-2A39-4A87-9C68-3503653AB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≤500 mg/L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137F677-00A8-4F74-BEAC-3D4E2D2C4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0480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do permeado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6D72E75-13D6-4755-891B-97C92F9BB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6004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≥99,2%</a:t>
            </a:r>
            <a:endParaRPr sz="225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40F1FB1-33DA-474D-B1ED-5B5261585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195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rejeição nominal de sais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CC00873F-A3D1-41F2-94C0-7C0ED8784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6004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2,5–28 m³/h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3A6B254-84E3-40F8-8325-E56CCF4AD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0195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capacidade por sistema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D4C46C8B-1C8F-44E2-8D77-21A5A0457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60–70%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1F8A979-1932-4F53-B263-5F77F7F70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991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recuperação de referência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4F511C0-C9BA-42E6-8624-FE3C0457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20 ft / 40 ft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13B571E-FE9D-4A50-B474-450F95E1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991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formato logístico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8B73CB5D-845C-46FD-BA61-E81FFC89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5816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Faixas de referência. O projeto final depende da análise da água, temperatura, pré-tratamento e objetivo de recuperação.</a:t>
            </a:r>
            <a:endParaRPr sz="1350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5721E3A-5832-443B-8F38-781957C9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7B2FFFA-9ECF-4F46-8189-F82C68EF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61606C5C-7AE7-49B3-80FC-6D26C93A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20473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30DDC1C-F927-451A-B77D-FF0102631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01551B0-1DC5-4E16-964C-50039DA9F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DE6A673-62D3-45EA-9748-34A17324C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B647AE0-2DE6-40BF-8213-11CF2D28E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ÁGUA PARA MINAS REMOTAS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3661DE4-B10F-4DD1-A765-6D90A341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Água confiável sustenta acampamentos, oficinas e serviços essenciais.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C5815DA-38C3-4596-9D40-356C6E064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Consumo humano, serviço, processo e reúso devem ter critérios de qualidade e redes claramente separados.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a9f5ad20de4d6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7239000" y="2571750"/>
            <a:ext cx="4343400" cy="2952750"/>
          </a:xfrm>
          <a:prstGeom xmlns:a="http://schemas.openxmlformats.org/drawingml/2006/main" prst="roundRect">
            <a:avLst/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89397F05-2B2C-4A81-9CB5-4F9B7B00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76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7308ADD-4FE3-460B-9E5F-9AB14773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09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Acampamento e consumo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9A4E4C2-0510-4FDC-99FE-5B5E6C0EF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Água potável, cozinha, duchas e serviços com desinfecção e remineralização final.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AEDE8806-CC6E-4E64-B042-10F7A8686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290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05683B5-DEB6-4A4F-99FF-3015EA0A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Água de serviço e processo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D4E26A1-E398-4B05-9D05-0EE58E948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862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Lavagem, reagentes, laboratório, caldeiras ou resfriamento conforme a qualidade requerida.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FD3654A0-63C3-492A-AC0F-5AC87E2D9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81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56B3EB0F-8DA1-45D7-8BB4-4ED7654E6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14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Reúso de efluentes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5123535-E33D-40DE-A784-077C6807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38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MBR/MBBR + UF/RO quando o objetivo exige menor salinidade ou retorno ao processo.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F327AE9-5184-4F83-9582-66276ABE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7721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DADOS CRÍTICOS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10489D8-FF47-4D7E-8E7B-F8FBD7D29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57721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2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· dureza · sílica · turbidez · Fe/Mn · sulfatos · pH · temperatura</a:t>
            </a:r>
            <a:endParaRPr sz="12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F8548F1-F77C-43A8-B3F9-C39FD606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30F71019-B953-41B1-8E44-9A5C7E99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D7A373F0-E5DC-4358-AE0F-928CE2DD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13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49795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B6E7903-FCB1-49B3-B619-8F52B49B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72C9CD8-4C78-49D3-84ED-A5251CD5F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95B0644F-C767-4F1C-A78A-B9FD64F3E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7E1DF40C-1F71-44E8-A947-0256E82A5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EFLUENTES DE MINA E REJEITOS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A83C2677-AD1C-4847-B53E-444AE04A1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Primeiro separam-se as correntes; depois escolhe-se a tecnologia.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F898A790-ED40-4708-9397-0C6F6741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Um único trem não resolve, ao mesmo tempo, sólidos, metais, acidez, sais e matéria orgânica.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107B71E-34C9-42D5-8CB1-D6183873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Sólidos / turbidez</a:t>
            </a:r>
            <a:endParaRPr sz="18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7C88954-7FB1-4AD4-ADE6-97DAEF66B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7146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F2EDA3F-1D5E-40CA-97EE-E1F078B83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5717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Clarificação · coagulação · multimídia · UF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B0598CD-ED75-4114-9F4F-4A3FB9C05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1470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Metais dissolvidos</a:t>
            </a:r>
            <a:endParaRPr sz="18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D8A3639-F3AD-458D-87E8-0CC398085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4575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3CBE99DB-08B5-4045-B4B8-E69FC364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3147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Oxidação · precipitação / adsorção · filtração · polimento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994B0DF6-8963-4872-A74F-8D35C5BFD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Acidez / salinidade</a:t>
            </a:r>
            <a:endParaRPr sz="18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339F5D9-B672-44BE-84EE-BBD078F3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2005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440D3A3-1C5F-4501-84DF-E6D70439D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0576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Neutralização · NF / RO conforme a composição e o reúso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4660A912-AFC9-44DF-B44E-44D1C14E7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Reúso / descarga</a:t>
            </a:r>
            <a:endParaRPr sz="18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030FF2C-46AA-4B2C-94BF-AF172C76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9434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352A26C-5392-4022-984C-DFD1EAC6F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006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Ajuste de pH · desinfecção · remineralização · controle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5" name="图片 4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d5d21eb057435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8858250" y="2628900"/>
            <a:ext cx="2724150" cy="2476500"/>
          </a:xfrm>
          <a:prstGeom xmlns:a="http://schemas.openxmlformats.org/drawingml/2006/main" prst="roundRect">
            <a:avLst/>
          </a:prstGeom>
        </p:spPr>
      </p:pic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E0CB9F91-E178-4BCB-8053-5C498F0E9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A574AEDD-6277-4826-9570-CCEBCCB9B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791200"/>
            <a:ext cx="1055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proposta deve indicar: água de entrada → objetivo → residual final → destino de cada corrente.</a:t>
            </a:r>
            <a:endParaRPr sz="15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97EE9867-104E-4BDB-8C9A-11E10E9E8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C60BD603-901E-45AD-B476-CCFFBDDF3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3D5DC794-BBEF-43B1-82A6-938CE2976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1664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40484C69-B1AE-4680-9EB6-0745EAA3B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C9C343C-ECAC-4120-B865-6AB0977EC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9364973-6220-42E3-90E0-66C357445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1424AB8A-FDE3-499A-9144-29DC0B125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QUATRO REGIMES DE PROJETO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A5FA2DA8-1458-4D1D-92AD-69BD7B2E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Chuva intensa, escassez sazonal, sensibilidade ambiental e drenagem ácida mudam o projeto.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1D7B728-60FB-4B11-A78A-582E8D7AF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 tecnologia deve responder à região e à corrente de água — não apenas ao mineral produzido.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5" name="图片 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7ae61646c54b3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09600" y="2628900"/>
            <a:ext cx="4476750" cy="2857500"/>
          </a:xfrm>
          <a:prstGeom xmlns:a="http://schemas.openxmlformats.org/drawingml/2006/main" prst="roundRect">
            <a:avLst/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E031DCB3-918E-4E76-9E92-6E7003E07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409575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099C3B7-A8FA-4966-80E9-D8E76E818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67250"/>
            <a:ext cx="3676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DADOS DE PROJETO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CB01F45-D81B-4F10-8542-CF0C8624D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72050"/>
            <a:ext cx="3676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Chuvas · estiagem · temperatura · qualidade de energia · logística · licença</a:t>
            </a:r>
            <a:endParaRPr sz="12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F357F56-6506-4C32-A90A-6A774987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70510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PARÁ / CARAJÁS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E1D9DC5-359D-4543-BE05-AD6F2F146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2890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Alta pluviosidade, sólidos e grandes distâncias: equalização e pré-tratamento robusto.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F6CB62A-4C64-4D2B-9324-6B9B511D2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20040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CCEB2E7-A93D-4FB2-A1A1-B794D3B8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4480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MINAS GERAIS</a:t>
            </a:r>
            <a:endParaRPr sz="127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6AC3B8A-0658-46CE-BECB-934F5C6E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37185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Ferro e ouro: drenagem, Fe/Mn, água de rejeitos e circuitos de reúso.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03C55E4-97FA-4CEA-BC73-59F201AFA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94335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6AB7E51B-981C-4CF7-9963-253DFB51A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9100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INTERIOR · GO / BA / MG</a:t>
            </a:r>
            <a:endParaRPr sz="127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A001B74-077E-4993-99B6-5DE14EDD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11480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Escassez sazonal e água salobra: maximizar recuperação sem precipitação de sais.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C25BE58-67CC-484C-B5E3-6E1EF9527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68630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73638A6-E43E-4415-915A-0BC11D169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9339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SUL E PANTANAL</a:t>
            </a:r>
            <a:endParaRPr sz="127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5B0406B-3616-48AC-BEA4-3DE5DC62B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85775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SC/RS: drenagem ácida de carvão. MS: elevada sensibilidade de licenciamento.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1C56BD5-0B41-473B-AC4E-482934072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42925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456C9046-CDE6-410C-820C-2F5B816C9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715000"/>
            <a:ext cx="6019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O dimensionamento final utiliza dados reais do local e critérios de reúso ou descarga.</a:t>
            </a:r>
            <a:endParaRPr sz="1275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BF049485-A1ED-4B2F-9050-988117953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2C2BB25-A30F-4EAC-81F9-12B6008B5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9A18CDF-85E0-4DCD-954F-19E48ACA1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8007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1" name="矩形 70">
            <a:extLst xmlns:a="http://schemas.openxmlformats.org/drawingml/2006/main">
              <a:ext uri="{FF2B5EF4-FFF2-40B4-BE49-F238E27FC236}">
                <a16:creationId xmlns:a16="http://schemas.microsoft.com/office/drawing/2014/main" id="{7640BACC-235B-45C1-ABEE-99625DA48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C327713-E808-4202-9982-2928F470F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0E87A9A-8103-4F24-917C-5FE9203AD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0A51C5B9-26A8-4A7B-84BC-17146C772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FAIXA MODULAR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4F267C9-FDAB-4415-8E40-4D3C6CCF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Quatro configurações atendem desde acampamentos até operações maiores.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8E77FBC-410C-4F02-A420-27163A474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Base de referência: 20 h/dia, TDS típico de 3.000–5.000 mg/L e recuperação de 60–70%.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7570A04-E495-4808-988B-5185956B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000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C0C03EDA-05D3-48A5-9094-59F3A4BF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05100"/>
            <a:ext cx="1771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2F491FD-F958-43CA-80F8-7E34B632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571750"/>
            <a:ext cx="1428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F4DE806-E709-48FC-AA1C-17376B95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0510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VAZÃO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E39D3EE-E18D-4C86-956D-662232B18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571750"/>
            <a:ext cx="1809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1DAE058-9B03-49BE-9334-7724E5BDA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7051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PRODUÇÃO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B7344DD-992C-48EC-AF8F-7F6F65571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571750"/>
            <a:ext cx="13335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798D025-56A4-4DB5-AFC1-996BD2BDE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705100"/>
            <a:ext cx="110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POTÊNCIA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9300C396-5358-468A-8706-290111DB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571750"/>
            <a:ext cx="1428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8ACBAD7-1986-4737-85EF-2AAEE3C40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0510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FORMATO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E954DEF-B592-4AE6-B165-CE734C560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571750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9E0E424-5A04-4AE3-BA8A-C94095D3C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705100"/>
            <a:ext cx="2152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APLICAÇÃO TÍPICA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92324676-3353-48DA-83B5-601857D0A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5BAB3D82-46D7-4B5B-99EB-6CC1D304B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GY-BW/8040-2.5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7FACF5A9-1ABB-4B16-811A-856CE033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0099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A2632CD9-FD99-44ED-9B2B-BC9745308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1623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2,5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55952A7C-AA16-414D-9F43-A012A61F7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00990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7BFA96DF-83F7-4B0C-8919-4C9F6901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1623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50 m³/d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125BDE4-2B10-4086-A21B-153D8938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00990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69DF06E-E42B-465E-8844-C259B1484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1623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6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B6E41795-95F5-4AE3-8722-7BACC26AE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099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89699840-3297-41D1-839C-73F8045D8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1623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Personalizado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E417F12D-3AD0-4D45-97C4-74C7080A6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00990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1065C6BC-FED4-49EE-9420-F7CC3FDC6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1623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Acampamento pequeno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EA4B9DF9-DF04-43CF-933D-88D4DF32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9E795249-2C8F-42D3-A1A2-F63EC719A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528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GY-BW/8040-5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FF52FEEE-F19E-48C1-9B5A-BB796E21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6004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850C302D-1235-4631-B868-96665366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7528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5C11B316-D4FC-4F8D-9FD7-F19964275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60045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B6C34E07-976A-44DB-A30A-A71FAF40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7528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100 m³/d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D81C7DB6-F9FC-4441-A773-126F126F4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60045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86E6ADEA-640B-4F83-B705-36AD1C18C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7528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D62BF49F-7703-4219-9C87-407EC5FC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6004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11CBD9FB-180C-4C61-9114-3FF5B28AE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7528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73459D3E-88C8-46D2-BDE7-AC1A1CD8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0045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2" name="矩形 41">
            <a:extLst xmlns:a="http://schemas.openxmlformats.org/drawingml/2006/main">
              <a:ext uri="{FF2B5EF4-FFF2-40B4-BE49-F238E27FC236}">
                <a16:creationId xmlns:a16="http://schemas.microsoft.com/office/drawing/2014/main" id="{517BBC30-0908-4CE1-BD9A-F7BA2A597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7528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Acampamento + serviços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矩形 42">
            <a:extLst xmlns:a="http://schemas.openxmlformats.org/drawingml/2006/main">
              <a:ext uri="{FF2B5EF4-FFF2-40B4-BE49-F238E27FC236}">
                <a16:creationId xmlns:a16="http://schemas.microsoft.com/office/drawing/2014/main" id="{17F819E5-A486-4C6D-902D-59677993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4" name="矩形 43">
            <a:extLst xmlns:a="http://schemas.openxmlformats.org/drawingml/2006/main">
              <a:ext uri="{FF2B5EF4-FFF2-40B4-BE49-F238E27FC236}">
                <a16:creationId xmlns:a16="http://schemas.microsoft.com/office/drawing/2014/main" id="{222D8BAC-471C-4EF4-B193-7BEFFE589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GY-BW/8040-10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矩形 44">
            <a:extLst xmlns:a="http://schemas.openxmlformats.org/drawingml/2006/main">
              <a:ext uri="{FF2B5EF4-FFF2-40B4-BE49-F238E27FC236}">
                <a16:creationId xmlns:a16="http://schemas.microsoft.com/office/drawing/2014/main" id="{C4DE014F-F5CD-4DD5-B0B0-D76596CCB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1910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6" name="矩形 45">
            <a:extLst xmlns:a="http://schemas.openxmlformats.org/drawingml/2006/main">
              <a:ext uri="{FF2B5EF4-FFF2-40B4-BE49-F238E27FC236}">
                <a16:creationId xmlns:a16="http://schemas.microsoft.com/office/drawing/2014/main" id="{B5A4E259-247C-4227-ADC8-309800F35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3434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矩形 46">
            <a:extLst xmlns:a="http://schemas.openxmlformats.org/drawingml/2006/main">
              <a:ext uri="{FF2B5EF4-FFF2-40B4-BE49-F238E27FC236}">
                <a16:creationId xmlns:a16="http://schemas.microsoft.com/office/drawing/2014/main" id="{E4DA7833-F2E9-46C6-8ABB-69D421CE9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19100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8" name="矩形 47">
            <a:extLst xmlns:a="http://schemas.openxmlformats.org/drawingml/2006/main">
              <a:ext uri="{FF2B5EF4-FFF2-40B4-BE49-F238E27FC236}">
                <a16:creationId xmlns:a16="http://schemas.microsoft.com/office/drawing/2014/main" id="{279AE155-D03A-41F9-82F3-C97AF05AB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3434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200 m³/d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矩形 48">
            <a:extLst xmlns:a="http://schemas.openxmlformats.org/drawingml/2006/main">
              <a:ext uri="{FF2B5EF4-FFF2-40B4-BE49-F238E27FC236}">
                <a16:creationId xmlns:a16="http://schemas.microsoft.com/office/drawing/2014/main" id="{B35322C4-E725-42C5-BE05-C7E59757B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19100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0" name="矩形 49">
            <a:extLst xmlns:a="http://schemas.openxmlformats.org/drawingml/2006/main">
              <a:ext uri="{FF2B5EF4-FFF2-40B4-BE49-F238E27FC236}">
                <a16:creationId xmlns:a16="http://schemas.microsoft.com/office/drawing/2014/main" id="{83145173-823F-405B-8C75-29D52EE92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3434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19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矩形 50">
            <a:extLst xmlns:a="http://schemas.openxmlformats.org/drawingml/2006/main">
              <a:ext uri="{FF2B5EF4-FFF2-40B4-BE49-F238E27FC236}">
                <a16:creationId xmlns:a16="http://schemas.microsoft.com/office/drawing/2014/main" id="{17ABA4DF-A084-408D-B5EB-CE14E4E2E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1910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2" name="矩形 51">
            <a:extLst xmlns:a="http://schemas.openxmlformats.org/drawingml/2006/main">
              <a:ext uri="{FF2B5EF4-FFF2-40B4-BE49-F238E27FC236}">
                <a16:creationId xmlns:a16="http://schemas.microsoft.com/office/drawing/2014/main" id="{8BD19084-D00C-438A-A70F-CE16CFDA4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3434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矩形 52">
            <a:extLst xmlns:a="http://schemas.openxmlformats.org/drawingml/2006/main">
              <a:ext uri="{FF2B5EF4-FFF2-40B4-BE49-F238E27FC236}">
                <a16:creationId xmlns:a16="http://schemas.microsoft.com/office/drawing/2014/main" id="{1D35167B-2787-4B81-B640-6635CFC1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19100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4" name="矩形 53">
            <a:extLst xmlns:a="http://schemas.openxmlformats.org/drawingml/2006/main">
              <a:ext uri="{FF2B5EF4-FFF2-40B4-BE49-F238E27FC236}">
                <a16:creationId xmlns:a16="http://schemas.microsoft.com/office/drawing/2014/main" id="{8358D67A-9B60-4A24-A1C8-CA340129F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3434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Operação de apoio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矩形 54">
            <a:extLst xmlns:a="http://schemas.openxmlformats.org/drawingml/2006/main">
              <a:ext uri="{FF2B5EF4-FFF2-40B4-BE49-F238E27FC236}">
                <a16:creationId xmlns:a16="http://schemas.microsoft.com/office/drawing/2014/main" id="{F54E6BC3-F25A-43E9-9EAE-F97BF6849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6" name="矩形 55">
            <a:extLst xmlns:a="http://schemas.openxmlformats.org/drawingml/2006/main">
              <a:ext uri="{FF2B5EF4-FFF2-40B4-BE49-F238E27FC236}">
                <a16:creationId xmlns:a16="http://schemas.microsoft.com/office/drawing/2014/main" id="{CB5A333C-0E4D-4611-A547-BC936FF68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339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GY-BW/8040-28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矩形 56">
            <a:extLst xmlns:a="http://schemas.openxmlformats.org/drawingml/2006/main">
              <a:ext uri="{FF2B5EF4-FFF2-40B4-BE49-F238E27FC236}">
                <a16:creationId xmlns:a16="http://schemas.microsoft.com/office/drawing/2014/main" id="{F9B64F92-3C03-430B-B0FE-FE510D617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7815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8" name="矩形 57">
            <a:extLst xmlns:a="http://schemas.openxmlformats.org/drawingml/2006/main">
              <a:ext uri="{FF2B5EF4-FFF2-40B4-BE49-F238E27FC236}">
                <a16:creationId xmlns:a16="http://schemas.microsoft.com/office/drawing/2014/main" id="{62575109-6440-480B-8F5E-7F3AD67F7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9339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28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矩形 58">
            <a:extLst xmlns:a="http://schemas.openxmlformats.org/drawingml/2006/main">
              <a:ext uri="{FF2B5EF4-FFF2-40B4-BE49-F238E27FC236}">
                <a16:creationId xmlns:a16="http://schemas.microsoft.com/office/drawing/2014/main" id="{1930CDED-81C5-48A5-B2CC-5F58CFF6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78155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F9CFEEE0-FE0B-4AD2-8818-081692360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9339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560 m³/d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矩形 60">
            <a:extLst xmlns:a="http://schemas.openxmlformats.org/drawingml/2006/main">
              <a:ext uri="{FF2B5EF4-FFF2-40B4-BE49-F238E27FC236}">
                <a16:creationId xmlns:a16="http://schemas.microsoft.com/office/drawing/2014/main" id="{BBF15D21-57D5-44C2-BC12-30EFBA77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78155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2" name="矩形 61">
            <a:extLst xmlns:a="http://schemas.openxmlformats.org/drawingml/2006/main">
              <a:ext uri="{FF2B5EF4-FFF2-40B4-BE49-F238E27FC236}">
                <a16:creationId xmlns:a16="http://schemas.microsoft.com/office/drawing/2014/main" id="{F109792A-7126-4281-9CAA-63BE6A497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9339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50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矩形 62">
            <a:extLst xmlns:a="http://schemas.openxmlformats.org/drawingml/2006/main">
              <a:ext uri="{FF2B5EF4-FFF2-40B4-BE49-F238E27FC236}">
                <a16:creationId xmlns:a16="http://schemas.microsoft.com/office/drawing/2014/main" id="{D1B22361-3155-41DE-820F-98686BB3C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7815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4" name="矩形 63">
            <a:extLst xmlns:a="http://schemas.openxmlformats.org/drawingml/2006/main">
              <a:ext uri="{FF2B5EF4-FFF2-40B4-BE49-F238E27FC236}">
                <a16:creationId xmlns:a16="http://schemas.microsoft.com/office/drawing/2014/main" id="{9D0265AD-AF56-41B2-9870-2DB1BFE13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9339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40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矩形 64">
            <a:extLst xmlns:a="http://schemas.openxmlformats.org/drawingml/2006/main">
              <a:ext uri="{FF2B5EF4-FFF2-40B4-BE49-F238E27FC236}">
                <a16:creationId xmlns:a16="http://schemas.microsoft.com/office/drawing/2014/main" id="{1200B3F6-2BEF-475C-89F1-5C1B25161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78155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6" name="矩形 65">
            <a:extLst xmlns:a="http://schemas.openxmlformats.org/drawingml/2006/main">
              <a:ext uri="{FF2B5EF4-FFF2-40B4-BE49-F238E27FC236}">
                <a16:creationId xmlns:a16="http://schemas.microsoft.com/office/drawing/2014/main" id="{9F3BD8C6-0B65-4654-956F-B0B708E2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339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Operação de maior porte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矩形 66">
            <a:extLst xmlns:a="http://schemas.openxmlformats.org/drawingml/2006/main">
              <a:ext uri="{FF2B5EF4-FFF2-40B4-BE49-F238E27FC236}">
                <a16:creationId xmlns:a16="http://schemas.microsoft.com/office/drawing/2014/main" id="{BB8B23B6-C0FA-4212-89D7-A0FC9FA6A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1066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20 ft: compacto e simples de transportar · 40 ft: maior vazão e expansão multicontêiner · Projeto final conforme análise</a:t>
            </a:r>
            <a:endParaRPr sz="150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矩形 67">
            <a:extLst xmlns:a="http://schemas.openxmlformats.org/drawingml/2006/main">
              <a:ext uri="{FF2B5EF4-FFF2-40B4-BE49-F238E27FC236}">
                <a16:creationId xmlns:a16="http://schemas.microsoft.com/office/drawing/2014/main" id="{4D182E38-72F7-415D-BFD2-85BDE04C7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矩形 68">
            <a:extLst xmlns:a="http://schemas.openxmlformats.org/drawingml/2006/main">
              <a:ext uri="{FF2B5EF4-FFF2-40B4-BE49-F238E27FC236}">
                <a16:creationId xmlns:a16="http://schemas.microsoft.com/office/drawing/2014/main" id="{E7E14374-CCC6-441E-B355-0C08BC4B1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矩形 69">
            <a:extLst xmlns:a="http://schemas.openxmlformats.org/drawingml/2006/main">
              <a:ext uri="{FF2B5EF4-FFF2-40B4-BE49-F238E27FC236}">
                <a16:creationId xmlns:a16="http://schemas.microsoft.com/office/drawing/2014/main" id="{9C2FC0E0-0D8D-407D-9B00-847FA121D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75637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67720C9D-ACCC-400F-9CF8-0F37F99D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7D95553-C6B0-4746-B63D-57B8E516F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04F6730-ACAA-4063-8293-C787903F2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F24C013E-D4C5-403D-9C5F-BCFB07A50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ENTREGA INTEGRADA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27524EC-FB55-4011-B0D4-6ED6C7066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 valor do contêiner está em chegar integrado, testado e pronto para conectar.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DE23D71C-E2D1-4B55-8291-F02F3D15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 local prepara base, alimentação, energia e saídas; a maior parte da integração é concluída em fábrica.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8" name="图片 3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f89a5439a0433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09600" y="2647950"/>
            <a:ext cx="2667000" cy="2857500"/>
          </a:xfrm>
          <a:prstGeom xmlns:a="http://schemas.openxmlformats.org/drawingml/2006/main" prst="roundRect">
            <a:avLst/>
          </a:prstGeom>
        </p:spPr>
      </p:pic>
      <p:pic>
        <p:nvPicPr>
          <p:cNvPr id="39" name="图片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94152a70404e2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3486150" y="2647950"/>
            <a:ext cx="3333750" cy="2857500"/>
          </a:xfrm>
          <a:prstGeom xmlns:a="http://schemas.openxmlformats.org/drawingml/2006/main" prst="roundRect">
            <a:avLst/>
          </a:prstGeom>
        </p:spPr>
      </p:pic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E6ED9F60-F33C-4E95-92FA-AB9354EBE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860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F1EF60A-286E-412D-86F2-12EDA3F6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7622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1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FE1499D-F819-4B90-9B69-AA84BF35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7527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Água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34784984-46C1-4628-A746-702499F18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3850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D71D7A8-A33A-4F42-B94A-B943DD1C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14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2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7E656E3-ACBB-411C-858C-8BDA03C6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3051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Projeto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6FCCA84D-F38C-4F2E-9BAB-DC63196D4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7909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105C512-A804-41A9-9A1F-C1B2553A1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867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3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E4FF580-66C1-4C0B-AACE-E9B9F9F2D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8576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Fabricação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圆角矩形 17">
            <a:extLst xmlns:a="http://schemas.openxmlformats.org/drawingml/2006/main">
              <a:ext uri="{FF2B5EF4-FFF2-40B4-BE49-F238E27FC236}">
                <a16:creationId xmlns:a16="http://schemas.microsoft.com/office/drawing/2014/main" id="{E657E603-6D91-4D8F-9F7D-B04F4FD7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34340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165023CF-3B2F-47BF-8956-97840A72C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4196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4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4E9B602-481A-46A6-974B-33C66D544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4100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FAT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圆角矩形 20">
            <a:extLst xmlns:a="http://schemas.openxmlformats.org/drawingml/2006/main">
              <a:ext uri="{FF2B5EF4-FFF2-40B4-BE49-F238E27FC236}">
                <a16:creationId xmlns:a16="http://schemas.microsoft.com/office/drawing/2014/main" id="{8455F61B-6E5B-4365-8F9D-15AF1DC6C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8958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2F4AD15D-8702-4B16-9C77-B80522EF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9720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5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1AA2E08-735B-4493-8BD9-18906E7E0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9625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Conexão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4247616-D6F3-49C8-BFDC-54FBBD59A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6578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30–60 dias</a:t>
            </a:r>
            <a:endParaRPr sz="21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8689D13D-71B5-4F91-8C3B-E9B66F57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150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prazo típico de fábrica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679214E-87C2-4906-86E8-C2A9F0B33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504415A1-DBB7-4569-B23D-177B04E6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ENTREGA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0F64FAB2-3249-4E29-B5E3-3AE56A00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225715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785342360c43b1"/>
          <a:srcRect xmlns:a="http://schemas.openxmlformats.org/drawingml/2006/main" l="0" t="4072" r="0" b="407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FDDE7B1-AFE9-4082-B75C-5F2456E4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F696B60-F432-4C8A-8B3B-8C2B5AD8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819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166F107-0E37-47E4-81D0-EF496AB53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CB4C121-0112-4065-AC9A-C55C6F9D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00150"/>
            <a:ext cx="52768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EFLUENTES, REÚSO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 SANEAMENTO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64667E56-1643-4595-84AB-86FB1841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8615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Água de mina · efluentes industriais · acampamentos</a:t>
            </a:r>
            <a:endParaRPr sz="17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0665A89E-993D-4BA3-828D-902C38DA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7195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BBD4E5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BBD4E5"/>
                </a:solidFill>
                <a:latin typeface="Arial"/>
                <a:ea typeface="Arial"/>
                <a:cs typeface="Arial"/>
              </a:rPr>
              <a:t>Tratamento modular para efluentes de mina, águas industriais e instalações de apoio.</a:t>
            </a:r>
            <a:endParaRPr sz="1500" b="0">
              <a:solidFill>
                <a:srgbClr val="BBD4E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F8CF46DB-B677-47C5-A76D-F3E7EAD8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95900"/>
            <a:ext cx="451485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0285263-1FB7-4B3C-8D93-8CB344611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57825"/>
            <a:ext cx="417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SISTEMAS MODULARES · FABRICAÇÃO + FAT · SUPORTE INTERNACIONAL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45DD929-AAE3-4030-968B-13B43D38F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1722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SEÇÃO 02 · EFLUENTES E REÚSO</a:t>
            </a:r>
            <a:endParaRPr sz="11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165651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287F505-3578-4A91-B583-3DDD2E027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17083E1-B2D6-4A17-B036-40B1D5D3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94FA87B-63CC-43C0-A2FC-EC2A198B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822FBB5-6110-4B57-96C8-DA495362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EFLUENTES SANITÁRIOS MODULARES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2923675-A789-4E28-A781-FA9C7D489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MBR e MBBR atendem necessidades diferentes de saneamento e reúso.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549F624-E3A3-431C-B96A-0E82F758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 solução pode ser integrada em skid ou contêiner para acampamentos, oficinas, refeitórios e instalações de apoio.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67FD3677-62F7-44E4-A35B-CC9709E1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4953000" cy="280035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CEC8251-48DB-4DF5-BB42-B9DD7C5F4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76550"/>
            <a:ext cx="114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MBR</a:t>
            </a:r>
            <a:endParaRPr sz="30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D3AECD8B-5B65-4448-8BA5-65D8569F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24250"/>
            <a:ext cx="3905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Área compacta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Alta qualidade para reúso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Separação por membrana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Ideal quando o espaço é crítico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A83050F3-5D4A-489F-936B-3ABE81E28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571750"/>
            <a:ext cx="4953000" cy="280035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7EA62173-2EB4-4ECB-8DE2-9D76F43AE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876550"/>
            <a:ext cx="133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MBBR</a:t>
            </a:r>
            <a:endParaRPr sz="30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265D45B-AF10-4500-9E93-34941E00B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524250"/>
            <a:ext cx="39433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Alta biomassa em pouco volume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Boa tolerância a variações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Operação biológica robusta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Combinável com clarificação ou MBR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C7DA7CF-5CD8-419A-BE9A-440CCAE49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7528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+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0F798CD-9387-4950-B362-5C24CE1E0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Pré-tratamento → biologia → separação → desinfecção → reúso ou descarga</a:t>
            </a:r>
            <a:endParaRPr sz="15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71E6BA8-57E5-4391-AA06-82CA12382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50D03C4-A4F0-4AE2-BDB9-C6AD1423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SANEAMENTO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921D1D7-0A14-4219-B075-34F7EA797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973457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5AB6FE1-D3C4-4E47-9922-6201C0FC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DA0A22B-298E-432F-AFC1-258A6914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C4B621D-F735-4ECD-8D84-D5C04A361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5DCBA1E-2F36-4C3C-9AF0-AFD23B982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CONTEXTO DO BRASIL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C1617636-D4BD-442E-B1B3-726833F91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 Brasil combina mineração de grande escala e quatro realidades hídricas distintas.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12A85B9-3E7C-439A-9721-929AC6368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PA e MG concentram a atividade mineral, enquanto interior, Pantanal e Sul exigem soluções diferentes por clima, química e logística.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C3918C60-3AAF-4B7A-9CEE-D9A5BD4F4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4290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51B869D-4C8F-4D9D-8F11-4E368F0C0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1465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84,5%</a:t>
            </a:r>
            <a:endParaRPr sz="33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2065695-F3F3-44AD-8D0C-A3A2588C2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671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da CFEM no 1º tri/2026 em MG + PA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974E829-51C6-4AE7-90EE-783AD7186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4</a:t>
            </a:r>
            <a:endParaRPr sz="3900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B115ACDB-E02B-4C1A-BCA7-4C5B5CBE8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672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regimes hídricos de projeto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04A55C4B-9A27-4B2F-AE65-023FAEF1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571750"/>
            <a:ext cx="34290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73B60C70-FF7E-42A4-BE4E-77B1E76D3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914650"/>
            <a:ext cx="2762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6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7ED2ADF0-865B-4AAA-B951-CD017E5FE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467100"/>
            <a:ext cx="276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grupos minerais prioritários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0E4A8EEC-B923-4C95-B5BD-5DE88B850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171950"/>
            <a:ext cx="2724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Ferro, bauxita, ouro, cobre/níquel, lítio e carvão.</a:t>
            </a:r>
            <a:endParaRPr sz="165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2BB43AAE-6E64-4576-BF01-AC89D38AE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71750"/>
            <a:ext cx="35433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E8F5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1DFD801A-F31E-4F6C-B7A8-7EC4D0184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146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ÁGUA COMO CONDIÇÃO DE OPERAÇÃO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DB28397-38B2-4147-A8A9-62A8C2454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33750"/>
            <a:ext cx="28956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Captação · tratamento · reúso · descarga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281BFA80-D2A5-449E-B8A0-4B1CE5068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38650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Licença hídrica, sensibilidade ambiental e logística remota devem entrar no projeto desde o início.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E3D103AA-699F-4217-8714-A15495093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DB7DDB17-FFA4-4A7D-B807-D33E804B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BRASIL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8FDB104-158B-4F9E-8D2D-9EFB61216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09864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C643B027-4E2A-4FE5-815E-B3262760C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EDE546E-BF3A-4AE0-B23F-E68D3BC44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7A2E32E-90D8-40AD-B2EB-F43618A34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D685DF9-0E35-4672-BEEB-34E76D6AA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ARQUITETURA DE GRANDE VAZÃO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230F7E4-8A3F-4833-A9E0-30C0DCB1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Para 550 m³/h, a solução não é um único contêiner.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331C6D8-18E6-470F-90B8-2D2469F5B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 conceito combina pré-tratamento central, separação sólido-líquido e trens paralelos conforme a meta de reúso.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D5787BF6-884D-4597-B6D8-5D695D853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2575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FA8F536-1C2D-46EB-91C1-403D9F4B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57500"/>
            <a:ext cx="2686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550 m³/h</a:t>
            </a:r>
            <a:endParaRPr sz="34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EEB3149-32A7-4EB8-B866-7CF8B5E8F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0995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exemplo de vazão de projeto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C4A965C-0F08-4CD8-B0F7-A60980E61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19550"/>
            <a:ext cx="2686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≈153 L/s</a:t>
            </a:r>
            <a:endParaRPr sz="2550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241253B-F473-49A3-992F-DD4C4A849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7200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conversão hidráulica equivalente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84324362-A5BC-4F2C-9310-F1D0129AA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029200"/>
            <a:ext cx="1066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N+1</a:t>
            </a:r>
            <a:endParaRPr sz="21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4359A8D-35DF-47E7-8581-B7A12C11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991100"/>
            <a:ext cx="1543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redundância crítica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65C45022-7FD4-42AD-9853-44225ACAD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571750"/>
            <a:ext cx="39052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49044836-7689-43D1-B864-087508012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80035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ESCOPO DE ENGENHARIA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83BD7C2-4A37-450E-B08C-907B099BE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181350"/>
            <a:ext cx="3257550" cy="2057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Equalização, pH, coagulação e precipitação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Clarificação/lamelas + filtração ou UF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Trens paralelos de polimento/RO se o reúso exigir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Desaguamento do lodo e gestão dos resíduos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PLC/SCADA, VFD e redundância crítica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FAT por módulo e partida conjunta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E90CF28C-170F-4D6E-831A-753EB94DF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71750"/>
            <a:ext cx="32766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pic>
        <p:nvPicPr>
          <p:cNvPr id="44" name="图片 4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d39c8852e34df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8420100" y="2686050"/>
            <a:ext cx="3048000" cy="2724150"/>
          </a:xfrm>
          <a:prstGeom xmlns:a="http://schemas.openxmlformats.org/drawingml/2006/main" prst="roundRect">
            <a:avLst/>
          </a:prstGeom>
        </p:spPr>
      </p:pic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45EAE357-05B0-41FA-A833-13FC5099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ARQUITETURA BASE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92C9685D-CFFA-4B85-9B49-004DCD62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753100"/>
            <a:ext cx="563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Pré-tratamento central + unidades paralelas + lodo + PLC/SCADA</a:t>
            </a:r>
            <a:endParaRPr sz="13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89E7AB34-9567-450D-ADF0-7A0060BCA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 modularidade facilita fases e manutenção; hidráulica, potência e resíduos são recalculados com dados do local.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F52FB57-EACD-4F6B-94EB-CA95A927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85E71BE-EC12-496B-8F09-10796171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BRASIL · GRANDE VAZÃO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43D7C5E-A29A-45A8-AF93-2762452B7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20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324527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2E7B0AB6-3A07-4E77-8BB4-6DFE6A897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5044E59-BA73-4C85-B057-25ACD840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F583F60-B4C9-42F6-9039-714AD7934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4F60852-5853-490B-8975-157357A39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APLICAÇÕES PRIORITÁRIAS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C3FB240-CE10-4F84-93F0-67E9AD414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Uma plataforma, diferentes aplicações na mineração brasileira.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4476C26A-41A1-4ACC-8661-948912E1D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Os exemplos abaixo representam rotas de aplicação; não são declarações de projetos já entregues no Brasil.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6" name="图片 3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93d88be62f403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09600" y="2647950"/>
            <a:ext cx="3238500" cy="2647950"/>
          </a:xfrm>
          <a:prstGeom xmlns:a="http://schemas.openxmlformats.org/drawingml/2006/main" prst="roundRect">
            <a:avLst/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6752CB40-572F-4080-805E-5895E163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289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78E77A6-BF53-482C-A0CC-C253A887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003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CARAJÁS · PA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5F3F981-D305-4724-9441-4E905EC5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05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Ferro · cobre · ouro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D96FE2B-F033-490D-85E8-FC42E17D4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290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Água de aporte, sólidos e operação remota.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01ABC458-5616-4ED2-9798-C52D2C138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6289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BAFBC12-7CB8-43F7-B2E6-D2065E27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8003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MINAS GERAIS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8CC40E4-8F16-4FEE-B47F-19115D46D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05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Ferro · ouro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41852576-0EF4-4981-BC7E-06F8A0138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290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Drenagem, Fe/Mn, rejeitos e reúso.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F93FE66A-9093-4DB5-852D-E832DEC66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386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8679C24-E4C8-4FAD-B2E5-1D3AB8E1E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2100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INTERIOR · GO / BA / MG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7D81242-4EF9-46E7-B9F6-8F20331A4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5148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Cobre · níquel · lítio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50235BE-45D3-45B6-89AF-7B4DE499E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387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Escassez sazonal, água salobra e reúso.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225704AD-5684-4B7A-A9A2-A9D6C0342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0386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8E9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BBC147F8-6BA4-408B-AEBF-BC62AE2C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2100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SUL / MS</a:t>
            </a:r>
            <a:endParaRPr sz="127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A26C723-0A67-4E5B-B233-1588E9F2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148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Carvão · ferro · manganês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4A17C1C-FA75-4D30-AB60-D8724BF3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8387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Drenagem ácida e alta sensibilidade ambiental.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C20C139E-1596-4F4D-8485-67C56B069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As especificações finais são confirmadas com água, vazão, local, energia e objetivo; cada corrente exige projeto próprio.</a:t>
            </a:r>
            <a:endParaRPr sz="1350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A7D4EBF6-9838-4495-BB0B-0BE354DC4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1016513-ECB2-495F-A303-15960BA0C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APLICAÇÕES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EC7FAC17-71A8-4DD2-86CB-85BA1B532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21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8618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6D5A00B3-714C-44D9-A0D0-B01D0FE7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CA3C012-FED0-4194-A06E-512F2005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2952304-F2B8-4D7D-8F42-AAB513698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0ED8C5A1-5A1F-408A-BD91-FA2D7AE4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CONFORMIDADE PARA O BRASIL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94E6D9D-C6E2-4689-B4AD-D14D72B6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 conformidade deve ser verificada antes da fabricação e fechada com o parceiro local.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AD93911-F8F5-4F4F-BD07-9D7391A5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 escopo contratual deve definir responsabilidades por máquina, elétrica, instalação, licenças e documentação.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D93BFECE-0B17-46AA-BFF8-47082EFFE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C208FCC-0A27-49D6-BA79-E35702A2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124B1DF-D4F8-45C7-A169-AA4209F50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NR-10 · ELÉTRICA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DFF655C-E9FD-4C42-BC46-11C34B7E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Painéis, aterramento, bloqueio, identificação, prontuário e procedimentos de segurança.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4E24CDCE-79A8-41F7-A104-3B5DFEC8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DC1C3FF-D5CB-44D4-9416-96DE63DF7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599CD4C-5E70-4B92-B4E8-22458181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NR-12 · MÁQUINAS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190588FE-3D04-453B-95F1-1C9693ECF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Acesso seguro, proteções, intertravamentos, parada de emergência, avisos e manual.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2245F77C-E84E-4481-8302-5A0BE9A8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D1DC35A-8E18-4A06-B1AA-A423C622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DD90CA8-49F5-4FD0-BEE8-B188AD25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DOCUMENTAÇÃO PT-BR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3F66A54E-FB3B-4DD8-B383-D570A50B6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Manual, diagramas, lista de componentes, riscos, manutenção e registros de FAT.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96166F0D-C667-4A4D-87D3-AF152492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9E8BAF8B-282D-42F2-A15C-1E7DED0B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04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A7A945F3-A02C-4016-9932-8E8EBBB38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ART / CREA E INTERFACES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C2F8119-547A-47FE-9BEA-C53FC1FA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Engenharia local, obras civis, instalação, comissionamento e responsabilidades técnicas.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E7074693-3950-41F5-91D5-1292D4DD8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B589467-7018-46D0-A9BC-5D4A2EF52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05</a:t>
            </a:r>
            <a:endParaRPr sz="16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BC617F72-522A-4C3A-A718-D65B4685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ÁGUA E MEIO AMBIENTE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057B9D21-D2C0-45FD-B951-C0248CB6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Outorga de uso, requisitos do órgão competente e critérios de lançamento/reúso.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2C5AD94E-724B-4FF3-8A78-F215D6C1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57650"/>
            <a:ext cx="3619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D18E9446-DE47-4AF3-B029-BDD728B0F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248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RESULTADO</a:t>
            </a:r>
            <a:endParaRPr sz="13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C7E37DD9-4D45-4794-8F83-3FA4E95B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9105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Checklist + matriz de responsabilidades + pacote técnico</a:t>
            </a:r>
            <a:endParaRPr sz="15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4464ACF7-BF05-4237-8005-10778CE48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REQUISITOS → PROJETO → REVISÃO LOCAL → FABRICAÇÃO → FAT → ENTREGA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F30A2028-F36D-435B-BBB5-E123DE388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8FE7EC2A-5873-47DA-AE13-9D1E9944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CONFORMIDADE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5A07E81D-DB84-4848-A2D6-485539E31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95001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6D5A00B3-714C-44D9-A0D0-B01D0FE7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CA3C012-FED0-4194-A06E-512F2005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2952304-F2B8-4D7D-8F42-AAB513698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0ED8C5A1-5A1F-408A-BD91-FA2D7AE4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COMO INICIAR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94E6D9D-C6E2-4689-B4AD-D14D72B6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Cinco blocos de dados transformam a consulta em base de engenharia.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AD93911-F8F5-4F4F-BD07-9D7391A5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Quanto melhor a informação de entrada, mais precisas serão a rota, capacidade, consumo e oferta.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D93BFECE-0B17-46AA-BFF8-47082EFFE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C208FCC-0A27-49D6-BA79-E35702A2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124B1DF-D4F8-45C7-A169-AA4209F50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ANÁLISE DA ÁGUA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DFF655C-E9FD-4C42-BC46-11C34B7E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TDS, dureza, sílica, Fe/Mn, turbidez, pH, metais, sulfatos e orgânicos.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4E24CDCE-79A8-41F7-A104-3B5DFEC8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DC1C3FF-D5CB-44D4-9416-96DE63DF7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599CD4C-5E70-4B92-B4E8-22458181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VAZÃO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190588FE-3D04-453B-95F1-1C9693ECF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m³/h e m³/d, horas de operação, picos, expansão e continuidade requerida.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2245F77C-E84E-4481-8302-5A0BE9A8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D1DC35A-8E18-4A06-B1AA-A423C622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DD90CA8-49F5-4FD0-BEE8-B188AD25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OBJETIVO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3F66A54E-FB3B-4DD8-B383-D570A50B6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Potável, processo, reúso, descarga e limites de qualidade aplicáveis.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96166F0D-C667-4A4D-87D3-AF152492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9E8BAF8B-282D-42F2-A15C-1E7DED0B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04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A7A945F3-A02C-4016-9932-8E8EBBB38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LOCAL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C2F8119-547A-47FE-9BEA-C53FC1FA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Cidade/UF, temperatura, chuva, logística, espaço, obras e conexões.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E7074693-3950-41F5-91D5-1292D4DD8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B589467-7018-46D0-A9BC-5D4A2EF52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05</a:t>
            </a:r>
            <a:endParaRPr sz="16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BC617F72-522A-4C3A-A718-D65B4685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ENERGIA E ESCOPO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057B9D21-D2C0-45FD-B951-C0248CB6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Tensão/frequência, kW, automação, tanques, lodo, instalação e comissionamento.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2C5AD94E-724B-4FF3-8A78-F215D6C1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57650"/>
            <a:ext cx="3619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D18E9446-DE47-4AF3-B029-BDD728B0F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248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RESULTADO</a:t>
            </a:r>
            <a:endParaRPr sz="13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C7E37DD9-4D45-4794-8F83-3FA4E95B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9105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Processo + capacidade + layout + consumo + prazo + oferta técnica</a:t>
            </a:r>
            <a:endParaRPr sz="15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4464ACF7-BF05-4237-8005-10778CE48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ANÁLISE → PROJETO → FABRICAÇÃO → FAT → EMBARQUE → SUPORTE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F30A2028-F36D-435B-BBB5-E123DE388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8FE7EC2A-5873-47DA-AE13-9D1E9944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PRÓXIMO PASSO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5A07E81D-DB84-4848-A2D6-485539E31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23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95001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f1a146ca504478"/>
          <a:srcRect xmlns:a="http://schemas.openxmlformats.org/drawingml/2006/main" l="22685" t="0" r="2268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0"/>
            <a:ext cx="5619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CF975A7-70A4-45A0-B55E-8BD6AFB2E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5329BD8-A681-4CBA-A1A5-68719498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72F30498-5BD2-48E1-97EA-B900245C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619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Vamos projetar</a:t>
            </a:r>
            <a:endParaRPr sz="37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solução correta.</a:t>
            </a:r>
            <a:endParaRPr sz="37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CD985CD-D584-4EC2-9984-A7EF1B1E3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5334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5E7F1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5E7F1"/>
                </a:solidFill>
                <a:latin typeface="Arial"/>
                <a:ea typeface="Arial"/>
                <a:cs typeface="Arial"/>
              </a:rPr>
              <a:t>Envie a análise, a vazão, a localização, o objetivo e a energia disponível.</a:t>
            </a:r>
            <a:endParaRPr sz="1725" b="0">
              <a:solidFill>
                <a:srgbClr val="D5E7F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8DA1079-98A2-4578-A033-8B068ACA4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4857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6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949B3A0-B5FD-45D3-B4EF-E1D62C9A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Cindy Zheng · Vendas Internacionais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95AF64A-3A63-4E62-BCB4-F1D95415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495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WhatsApp  +86 199 2672 5289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Email  export@guanyahb.com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Web  www.guanyaenvironmental.com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4178128-6277-4D33-AD15-CF9F2F22A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24600"/>
            <a:ext cx="542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9FBFD3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9FBFD3"/>
                </a:solidFill>
                <a:latin typeface="Arial"/>
                <a:ea typeface="Arial"/>
                <a:cs typeface="Arial"/>
              </a:rPr>
              <a:t>Guangdong Guanya Environmental Protection Technology Co., Ltd.</a:t>
            </a:r>
            <a:endParaRPr sz="1050" b="0">
              <a:solidFill>
                <a:srgbClr val="9FBFD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393601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FD7D79DF-4260-464A-B8F0-37239DA97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9E5BF69-8BD6-44C3-AFDE-3D361776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42539BD-040F-4DFF-A571-DB191B382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B90CEA5-501C-4133-8B01-1E304778E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QUEM PRECISA DESSAS SOLUÇÕES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1564C0B4-EA60-402D-B8B3-1586756ED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endParaRPr sz="35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DC1EA65-1E77-4728-98D6-62EFC28A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A oferta deve atender o usuário final e também quem projeta, integra, opera e presta serviço local.</a:t>
            </a:r>
            <a:endParaRPr sz="14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8CFB6383-BF48-468F-8661-0C1DD1D0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D355F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4A3AB73-BE02-4B6B-979C-4276A1672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50BB1C8-2B29-40BC-89D8-A11475874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MINERADORAS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5C7B424-EA49-4877-BC4D-C4846013B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Água de aporte, drenagem, rejeitos, reúso e saneamento de mina.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B83DDAAE-E0C2-4C73-98BE-11BE2B240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B89985B-BD7C-41CE-90CB-60E85966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6279BE6-AA2B-441F-8CFD-AEB30243F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EPC / ENGENHARIAS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6A1AE448-791C-4FBE-AB77-69127484E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Núcleo tecnológico, documentação, FAT e apoio à implantação local.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4CA2A7F8-77FB-4BF6-B236-31916D47D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ECB032E-FF58-4DB5-B9D4-C1FEB4DD4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00D1E4E4-5DD2-411B-9D79-823F2263D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OPERADORES AMBIENTAIS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7F93FB9-D48E-4D3D-87F3-D0595F2E5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Tratamento de efluentes, reúso, operação assistida e resposta modular.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D8AE3EC3-95F8-452E-B197-BE04FFC2A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5C707F3B-919E-4EFF-A8A3-1799F798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04</a:t>
            </a:r>
            <a:endParaRPr sz="23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1CCB043E-0848-4D14-8964-D5F2C791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INTEGRADORES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EB0F7F1-F88B-42C4-8F36-4FC5D937F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OEM, marca privada, estoque técnico, instalação e pós-venda no Brasil.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89CFFD78-5F92-4ACC-9481-F75DDEF74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 modelo mais eficiente combina fabricação integrada, engenharia local e suporte próximo à operação.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D73D9FD9-B463-466F-B2D3-13C3E6687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619309C4-D8E2-42A1-8663-4FEFFCA5A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CLIENTES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97CBDC9A-4941-4FB0-AB0C-938B2C98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文本框 27">
            <a:extLst xmlns:a="http://schemas.openxmlformats.org/drawingml/2006/main">
              <a:ext uri="{FF2B5EF4-FFF2-40B4-BE49-F238E27FC236}">
                <a16:creationId xmlns:a16="http://schemas.microsoft.com/office/drawing/2014/main" id="{7D8EE5AE-1351-449D-B7F4-E6045815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565" y="952500"/>
            <a:ext cx="11216005" cy="825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r>
              <a:rPr sz="3600">
                <a:solidFill>
                  <a:schemeClr val="bg1"/>
                </a:solidFill>
              </a:rPr>
              <a:t>Quatro grupos concentram a demanda de água para mineração no Brasil</a:t>
            </a:r>
            <a:endParaRPr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3509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464B0B3B-CE8C-4893-A0BD-1AE6B2961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6F81B92-CF99-4B9B-94D4-89A4998D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AC77FAB-896F-41ED-B333-31D6FBB09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65B0E68D-561A-4311-89D5-64A8A7955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QUEM É A GUANYA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D1F7AFA-536B-473E-BDF2-54A5E886E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Uma fábrica de tratamento de água preparada para projetos internacionais.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60353E2-4653-4304-A3C2-9AE8691F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Uma única equipe conecta análise da água, engenharia, fabricação, FAT, exportação e suporte remoto.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93f1c0de414ec4"/>
          <a:srcRect xmlns:a="http://schemas.openxmlformats.org/drawingml/2006/main" l="0" t="306" r="0" b="3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71750"/>
            <a:ext cx="4667250" cy="3143250"/>
          </a:xfrm>
          <a:prstGeom xmlns:a="http://schemas.openxmlformats.org/drawingml/2006/main" prst="roundRect">
            <a:avLst>
              <a:gd name="adj" fmla="val 4848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849EF353-F69C-4908-A9DB-B5D55D60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81940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10+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7F33A46-966E-4773-ACD7-279553238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3718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anos de experiência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B26D8E9-9B38-426D-932D-AB5423CBC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281940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ISO</a:t>
            </a:r>
            <a:endParaRPr sz="39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CC803A4-6AC3-4B0D-AE5D-A95E44056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3718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9001 · 14001 · 45001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14BF738-C07E-4306-9ECD-6CD1EEA14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8194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FAT</a:t>
            </a:r>
            <a:endParaRPr sz="39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2CEB685E-DAFF-47DB-8F13-878692DCF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371850"/>
            <a:ext cx="171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antes do embarque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D68465E3-153A-4BCB-8174-036588741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286250"/>
            <a:ext cx="5715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947B1BC7-A707-4177-B42B-289590D8A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591050"/>
            <a:ext cx="2209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30–60 dias</a:t>
            </a:r>
            <a:endParaRPr sz="28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E11BC16-A332-4B8B-86E8-D9659416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086350"/>
            <a:ext cx="2647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Prazo de fabricação de referência após a confirmação do projeto.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801EA5A-79AE-4CEB-B708-FF8FC72A9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910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Fabricação direta</a:t>
            </a:r>
            <a:endParaRPr sz="18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E08AED8-DA99-48B1-BFC5-FA574D813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010150"/>
            <a:ext cx="2438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Mais flexibilidade técnica e menos interfaces entre projeto, compra e fabricação.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83891DB0-ADCE-4E76-B1A0-96E280E0E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91F5914-1AF8-4A73-86DA-E1F833B2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EMPRESA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BEFE7E86-5B0F-4DCC-AE19-5E3B558C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0951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CB1C2CF1-B764-4B4A-9D09-8DF473463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8D0C5D1-92DF-44E9-B65A-E10C92E14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3FF0B5F-4AB9-40C9-820E-ADD5986A0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DC127F3-329D-4947-9A54-D7F12F4E2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CAPACIDADE INTEGRADA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8AFE16E-5351-42F2-8A1E-06ABD43EF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Projeto e integração sob responsabilidade de uma única fábrica.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99ADB8B-1220-4BDF-B289-68AA02E6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 objetivo é reduzir interfaces, retrabalho em campo e risco na partida.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图片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49b1ce3882463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572250" y="2381250"/>
            <a:ext cx="5010150" cy="3429000"/>
          </a:xfrm>
          <a:prstGeom xmlns:a="http://schemas.openxmlformats.org/drawingml/2006/main" prst="roundRect">
            <a:avLst/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715FFB08-2B92-4BEF-A05F-1B676791B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03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5972A07-BA33-49E9-890D-0EDFC126C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336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Engenharia de processo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D7A5809-EF1E-438F-B65E-FA5055A6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575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Revisão da água, seleção de processo, balanço, recuperação, materiais e layout.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16B621D9-EE2C-4D9A-BBF2-0B30E68F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528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4F4F326-99B0-41A6-981A-EEEB63E88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861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Integração do sistema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019A8BE0-97A6-4789-BC0D-8AEF1458F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Bombas, membranas, tubulações, instrumentos, painel elétrico e PLC/HMI.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CA4845B2-AEF7-4594-8A67-E027BD7DF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053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229DF40-4CDA-4A6F-913F-B726523E7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386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FAT documentado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3572B91-9331-4B80-BAA3-8ED87AF1D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625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Testes de pressão, vazão, condutividade, sequências, alarmes e proteções.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944B5947-C740-4D65-835B-784B26C45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78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47D2954-43F1-4767-82BA-054A07339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911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Preparação para exportação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3353E0C-AC3F-4F72-9F0F-9A975E784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Embalagem, desenhos, manuais, sobressalentes, guia de instalação e suporte remoto.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142D35E-FD86-4F5C-8B80-9F163C940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63D3A4BA-64B0-47EC-9EF9-8D2C357DE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EMPRESA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882EDEE1-BCD1-486B-A4A5-57CB3AAF9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185290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FE27B16-4183-4661-8024-3521A16AC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CF0DC3E-B733-4BAF-BBA0-3E7DC0589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863B625-8322-479F-92FB-AB0EBB780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671569D6-FED4-4C08-93E3-E8D9F3699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QUALIDADE VERIFICÁVEL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606C24DA-C989-468B-8AB5-A189AC5F2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Os sistemas de gestão apoiam o controle antes do embarque.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1A9A5A2D-71FF-4CFB-90BD-A3C58C50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Certificações de gestão e controle funcional reduzem o risco para compradores, parceiros EPC e usuários finais.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818118997744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22892" y="2400300"/>
            <a:ext cx="5926667" cy="3333750"/>
          </a:xfrm>
          <a:prstGeom xmlns:a="http://schemas.openxmlformats.org/drawingml/2006/main" prst="roundRect">
            <a:avLst>
              <a:gd name="adj" fmla="val 3429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83D14A7-FEE9-471E-91F2-F6BC9C816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6289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ISO 9001</a:t>
            </a:r>
            <a:endParaRPr sz="21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C814091-D0FF-4B83-A12E-4447A1680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Gestão da qualidade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B73CA36A-4622-490E-B761-79F4649BE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4861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ISO 14001</a:t>
            </a:r>
            <a:endParaRPr sz="21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8A0B5B88-3D28-4C06-8F44-50DA901B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290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Gestão ambiental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A7C314D-C9C3-45BE-9D80-040D7C0DD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434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ISO 45001</a:t>
            </a:r>
            <a:endParaRPr sz="21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624D394-4AD5-4503-A2F2-3C5F50791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86300"/>
            <a:ext cx="304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Saúde e segurança ocupacional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75B6F5F-3C94-46D6-87D2-EE42A6C9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3149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SUPORTE TÉCNICO E PÓS-VENDA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011D825C-3593-451E-A439-6A782A546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68694AA0-6E6B-4AB1-8230-EA7312B0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QUALIDADE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8DA2AE8-0157-44D4-B7EE-E1EF364B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26584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C73FD14-AE1B-490D-988A-2652E8F9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9A035AF-05E8-4D20-B092-8D74DB46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3B555B99-0302-446E-9862-0263C446B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AAFC1EE-9F32-4933-B7D2-8F06A149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MODELO DE COOPERAÇÃO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2F45F3D-8583-4AE4-8894-C2E3FA98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 Guanya fornece o núcleo tecnológico; o parceiro brasileiro completa a execução local.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35471ED3-2F4F-4569-A4BA-FA82E78CE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 modelo atende engenharias, fornecedores de mineração, empresas ambientais e distribuidores técnicos.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0E66BD42-EB40-4F6D-AF8D-D872C315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4953000" cy="2895600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B91EA23-2453-495E-8BD9-B7FA9CC81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813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GUANYA · FÁBRICA</a:t>
            </a:r>
            <a:endParaRPr sz="20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C15F7EA-78A7-4727-917A-A0CE4B4B7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14700"/>
            <a:ext cx="40005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Análise e projeto de processo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Equipamentos e automação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Integração e FAT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Documentação técnica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Embalagem e suporte remoto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74BB011A-C6D4-4655-A3BF-EAFEB6B33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76500"/>
            <a:ext cx="4953000" cy="2895600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401966DF-FCBA-4E63-9B37-CB5321C02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7813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PARCEIRO LOCAL · BRASIL</a:t>
            </a:r>
            <a:endParaRPr sz="20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AC11886-6C59-4166-8555-CC122437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314700"/>
            <a:ext cx="40005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Desenvolvimento comercial e licitações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Engenharia local e licenças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Obras civis e montagem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Partida conjunta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Serviço e sobressalentes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43A9DBB1-86D5-4C61-B787-5963AF61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600450"/>
            <a:ext cx="160020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E633842-FC6A-4CA2-8549-46D4F33C7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7528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PROJETO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D09062B4-7414-4E16-B64F-41374B01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Fornecimento por projeto · Licitação conjunta / EPCM · Distribuição não exclusiva · OEM / marca privada</a:t>
            </a:r>
            <a:endParaRPr sz="15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9A93AFB-1282-4A9C-8EF2-2558F22D7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1114278C-B7A9-4B7D-875F-68D7D926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COOPERAÇÃO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6ABF962-59CA-490E-9560-841A7D4EB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647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a4d9b995e64a8b"/>
          <a:srcRect xmlns:a="http://schemas.openxmlformats.org/drawingml/2006/main" l="0" t="4072" r="0" b="407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FDDE7B1-AFE9-4082-B75C-5F2456E4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F696B60-F432-4C8A-8B3B-8C2B5AD8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819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166F107-0E37-47E4-81D0-EF496AB53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CB4C121-0112-4065-AC9A-C55C6F9D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00150"/>
            <a:ext cx="52768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MINERAÇÃO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NO BRASIL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64667E56-1643-4595-84AB-86FB1841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8615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Ferro · Bauxita · Ouro · Cobre e Níquel · Lítio · Carvão</a:t>
            </a:r>
            <a:endParaRPr sz="17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0665A89E-993D-4BA3-828D-902C38DA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7195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BBD4E5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BBD4E5"/>
                </a:solidFill>
                <a:latin typeface="Arial"/>
                <a:ea typeface="Arial"/>
                <a:cs typeface="Arial"/>
              </a:rPr>
              <a:t>Água de aporte, drenagem, rejeitos, reúso e saneamento em uma plataforma modular.</a:t>
            </a:r>
            <a:endParaRPr sz="1500" b="0">
              <a:solidFill>
                <a:srgbClr val="BBD4E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F8CF46DB-B677-47C5-A76D-F3E7EAD8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95900"/>
            <a:ext cx="451485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0285263-1FB7-4B3C-8D93-8CB344611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57825"/>
            <a:ext cx="417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SISTEMAS MODULARES · FABRICAÇÃO + FAT · SUPORTE INTERNACIONAL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45DD929-AAE3-4030-968B-13B43D38F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1722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SEÇÃO 01 · MINERAÇÃO</a:t>
            </a:r>
            <a:endParaRPr sz="11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165651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2E3BC944-CDAE-4AAD-A526-6613ED32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B99AA3C-67B5-4A66-B1D5-A9073EAC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A38A57E-E235-4A9D-A7DF-499090FA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8FA5F204-B007-4552-BF86-332CA1092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MAPA DE OPORTUNIDADE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81666F7-74AE-4E74-AF1B-FB7ABE269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As regiões mineradoras do Brasil exigem arquiteturas de água diferentes.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4357E44-7917-4D5D-B283-C1052D71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 projeto muda com regime de chuvas, fonte, química da água, sensibilidade ambiental e logística.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A78C18B2-F86E-4F77-A9B5-7F57F2DE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5562600" cy="31242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pic>
        <p:nvPicPr>
          <p:cNvPr id="37" name="图片 3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e21a0be4ce481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2628900"/>
            <a:ext cx="5410200" cy="2971800"/>
          </a:xfrm>
          <a:prstGeom xmlns:a="http://schemas.openxmlformats.org/drawingml/2006/main" prst="roundRect">
            <a:avLst/>
          </a:prstGeom>
        </p:spPr>
      </p:pic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C039B478-47D1-4E5F-B13E-6E551F48F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743200"/>
            <a:ext cx="1657350" cy="1695450"/>
          </a:xfrm>
          <a:prstGeom xmlns:a="http://schemas.openxmlformats.org/drawingml/2006/main" prst="roundRect">
            <a:avLst>
              <a:gd name="adj" fmla="val 57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FFFFFF"/>
            </a:solidFill>
            <a:prstDash val="solid"/>
          </a:ln>
        </p:spPr>
      </p:sp>
      <p:pic>
        <p:nvPicPr>
          <p:cNvPr id="39" name="图片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e0e3521e2e4e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4343400" y="2800350"/>
            <a:ext cx="1543050" cy="1581150"/>
          </a:xfrm>
          <a:prstGeom xmlns:a="http://schemas.openxmlformats.org/drawingml/2006/main" prst="roundRect">
            <a:avLst/>
          </a:prstGeom>
        </p:spPr>
      </p:pic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8A9B2CC5-50C4-4983-81A3-1D800E601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5270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F299C333-B347-4A3F-BA9D-CEFCD747C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5270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34939B2-1B57-405A-9526-D54B5A056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68605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NORTE · PARÁ / CARAJÁS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A0C5863-3DEA-46B9-8E81-0EDFFC2A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97180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Ferro, cobre, ouro e bauxita; chuva intensa, sólidos e operação remota.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7C2404EB-8C03-4B09-93C1-FFD21F0F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0045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B3C037AD-AA11-43E5-9FB9-EE57C461D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0045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CA359E0-BAB1-434C-B767-7A661C12A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73380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SUDESTE · MINAS GERAIS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FC9850A-835C-4CAF-AD14-45D05258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01955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Ferro e ouro; drenagem de mina, Fe/Mn, rejeitos e reúso.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CF1D81A7-095E-4634-83F4-04F35A778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4820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40EAA7AA-A834-4F6B-8A1D-B6B7499F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4820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2EAE003-A25D-4511-BBD3-7D66BE5F5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78155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INTERIOR E SUL</a:t>
            </a:r>
            <a:endParaRPr sz="15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0174107-3FA9-4E16-B9B4-24E4D6D1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06730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GO/BA/norte de MG: escassez sazonal. MS: alta sensibilidade. SC/RS: drenagem ácida de carvão.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CAD8EFA-8EF8-4CA0-A578-872D04C4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97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Mapa e posicionamento regional elaborados para esta apresentação.</a:t>
            </a:r>
            <a:endParaRPr sz="12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63E0B41E-92B5-480F-821D-EEA9A3604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FF4FBEDA-28DE-445A-8678-B50D70B06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MINERAÇÃO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FF20B847-37C6-4C37-8D88-97D3175A2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905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2026-09-01T11:50:56.3880000Z</dcterms:created>
  <dcterms:modified xsi:type="dcterms:W3CDTF">2026-09-01T11:50:56.3880000Z</dcterms:modified>
</coreProperties>
</file>